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4" r:id="rId4"/>
    <p:sldId id="266" r:id="rId5"/>
    <p:sldId id="265" r:id="rId6"/>
    <p:sldId id="263" r:id="rId7"/>
    <p:sldId id="267" r:id="rId8"/>
    <p:sldId id="268" r:id="rId9"/>
    <p:sldId id="269" r:id="rId10"/>
    <p:sldId id="256" r:id="rId11"/>
    <p:sldId id="270" r:id="rId12"/>
    <p:sldId id="271" r:id="rId13"/>
    <p:sldId id="272" r:id="rId14"/>
    <p:sldId id="273" r:id="rId15"/>
    <p:sldId id="274" r:id="rId16"/>
    <p:sldId id="261" r:id="rId17"/>
    <p:sldId id="262" r:id="rId18"/>
    <p:sldId id="281" r:id="rId19"/>
    <p:sldId id="258" r:id="rId20"/>
    <p:sldId id="259" r:id="rId21"/>
    <p:sldId id="275" r:id="rId22"/>
    <p:sldId id="276" r:id="rId23"/>
    <p:sldId id="277" r:id="rId24"/>
    <p:sldId id="278" r:id="rId25"/>
    <p:sldId id="280" r:id="rId26"/>
    <p:sldId id="279"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EF0F8"/>
    <a:srgbClr val="3E45C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A6794-B9F8-494A-B0B0-B9EC8473F615}" v="14" dt="2022-05-09T17:20:24.953"/>
    <p1510:client id="{4A022D75-FD2D-4077-B27B-B27D9705FA78}" v="61" dt="2021-05-19T19:06:53.058"/>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Estilo Claro 1 - Destaqu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7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o Guilherme Leandro De Oliveira" userId="S::oliveira@uevora.pt::f5495ed9-e5e8-48aa-93d9-2696359cb184" providerId="AD" clId="Web-{403A6794-B9F8-494A-B0B0-B9EC8473F615}"/>
    <pc:docChg chg="modSld">
      <pc:chgData name="Paulo Guilherme Leandro De Oliveira" userId="S::oliveira@uevora.pt::f5495ed9-e5e8-48aa-93d9-2696359cb184" providerId="AD" clId="Web-{403A6794-B9F8-494A-B0B0-B9EC8473F615}" dt="2022-05-09T17:20:24.953" v="11"/>
      <pc:docMkLst>
        <pc:docMk/>
      </pc:docMkLst>
      <pc:sldChg chg="addAnim modAnim">
        <pc:chgData name="Paulo Guilherme Leandro De Oliveira" userId="S::oliveira@uevora.pt::f5495ed9-e5e8-48aa-93d9-2696359cb184" providerId="AD" clId="Web-{403A6794-B9F8-494A-B0B0-B9EC8473F615}" dt="2022-05-09T17:17:44.371" v="1"/>
        <pc:sldMkLst>
          <pc:docMk/>
          <pc:sldMk cId="4190269800" sldId="257"/>
        </pc:sldMkLst>
      </pc:sldChg>
      <pc:sldChg chg="addSp modSp addAnim modAnim">
        <pc:chgData name="Paulo Guilherme Leandro De Oliveira" userId="S::oliveira@uevora.pt::f5495ed9-e5e8-48aa-93d9-2696359cb184" providerId="AD" clId="Web-{403A6794-B9F8-494A-B0B0-B9EC8473F615}" dt="2022-05-09T17:20:24.953" v="11"/>
        <pc:sldMkLst>
          <pc:docMk/>
          <pc:sldMk cId="709476663" sldId="263"/>
        </pc:sldMkLst>
        <pc:spChg chg="add mod">
          <ac:chgData name="Paulo Guilherme Leandro De Oliveira" userId="S::oliveira@uevora.pt::f5495ed9-e5e8-48aa-93d9-2696359cb184" providerId="AD" clId="Web-{403A6794-B9F8-494A-B0B0-B9EC8473F615}" dt="2022-05-09T17:20:22.625" v="10" actId="1076"/>
          <ac:spMkLst>
            <pc:docMk/>
            <pc:sldMk cId="709476663" sldId="263"/>
            <ac:spMk id="4" creationId="{19D52F95-6C1B-BA07-FE3B-FF8087193DAD}"/>
          </ac:spMkLst>
        </pc:spChg>
      </pc:sldChg>
      <pc:sldChg chg="addSp modSp addAnim modAnim">
        <pc:chgData name="Paulo Guilherme Leandro De Oliveira" userId="S::oliveira@uevora.pt::f5495ed9-e5e8-48aa-93d9-2696359cb184" providerId="AD" clId="Web-{403A6794-B9F8-494A-B0B0-B9EC8473F615}" dt="2022-05-09T17:19:27.905" v="8"/>
        <pc:sldMkLst>
          <pc:docMk/>
          <pc:sldMk cId="3493614162" sldId="266"/>
        </pc:sldMkLst>
        <pc:spChg chg="add mod">
          <ac:chgData name="Paulo Guilherme Leandro De Oliveira" userId="S::oliveira@uevora.pt::f5495ed9-e5e8-48aa-93d9-2696359cb184" providerId="AD" clId="Web-{403A6794-B9F8-494A-B0B0-B9EC8473F615}" dt="2022-05-09T17:19:12.483" v="7" actId="1076"/>
          <ac:spMkLst>
            <pc:docMk/>
            <pc:sldMk cId="3493614162" sldId="266"/>
            <ac:spMk id="3" creationId="{E3546B73-B2A3-0092-6701-693CA3ACA4F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72A5F-AA88-44E8-9E1D-FFA559D3482A}"/>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5E2C32A9-1964-4D42-95C2-2937B4E0D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6B95B966-CA75-4A5A-955D-F0962108D532}"/>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5" name="Marcador de Posição do Rodapé 4">
            <a:extLst>
              <a:ext uri="{FF2B5EF4-FFF2-40B4-BE49-F238E27FC236}">
                <a16:creationId xmlns:a16="http://schemas.microsoft.com/office/drawing/2014/main" id="{A0B18F53-D382-4002-AD3B-9F110D02A250}"/>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263BD84E-7A86-4E5A-9877-E9A8A865A9BF}"/>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406582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F3549-366A-4442-96EA-B383CAE95368}"/>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44634EAA-FF5C-49CD-855D-22A89BCFB539}"/>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1C5402F-873F-4569-B72F-6C8AF1027D70}"/>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5" name="Marcador de Posição do Rodapé 4">
            <a:extLst>
              <a:ext uri="{FF2B5EF4-FFF2-40B4-BE49-F238E27FC236}">
                <a16:creationId xmlns:a16="http://schemas.microsoft.com/office/drawing/2014/main" id="{7D1DF70D-2D66-457E-919E-E9757FCF6A80}"/>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423985D6-3A10-45FC-A4BB-54C5028277CF}"/>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30112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AA8EF4-862A-4BB8-A880-59493DFEBC44}"/>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A9427493-5040-4A2B-8EFA-AA4129762019}"/>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EFC4B38D-A9AF-49CD-9856-4C85072D756D}"/>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5" name="Marcador de Posição do Rodapé 4">
            <a:extLst>
              <a:ext uri="{FF2B5EF4-FFF2-40B4-BE49-F238E27FC236}">
                <a16:creationId xmlns:a16="http://schemas.microsoft.com/office/drawing/2014/main" id="{25D61510-5D0B-4E58-B777-62DDCEEE13EE}"/>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01233C91-78CE-4D26-AAD3-69327CA598BD}"/>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424439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58FCB-5423-43F1-AC9B-5F524B5BE5F0}"/>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B223B070-3A60-40F9-94C9-82939D7F26AB}"/>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BEA6DE93-CAA6-422A-AC42-276C9FA36339}"/>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5" name="Marcador de Posição do Rodapé 4">
            <a:extLst>
              <a:ext uri="{FF2B5EF4-FFF2-40B4-BE49-F238E27FC236}">
                <a16:creationId xmlns:a16="http://schemas.microsoft.com/office/drawing/2014/main" id="{7A5A2251-8BF6-4EF8-A22B-37FD0473039A}"/>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96350EB9-0C5C-497C-9173-BA5EC820CA15}"/>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308576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8D143-7572-4D8D-82EB-E4654C79B2A1}"/>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B1E536B4-2B98-4A96-B467-607948583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DD445B40-2BF5-4C0E-B35E-087BA92DEB98}"/>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5" name="Marcador de Posição do Rodapé 4">
            <a:extLst>
              <a:ext uri="{FF2B5EF4-FFF2-40B4-BE49-F238E27FC236}">
                <a16:creationId xmlns:a16="http://schemas.microsoft.com/office/drawing/2014/main" id="{8E7291FF-02D5-4541-8E8A-BF33A3833DE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AD3D5D90-4319-4A18-B629-47F8C0DC3107}"/>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61681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86E6B-8F31-41A8-9742-84D3395A4902}"/>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493AE6BC-5C96-4613-AF1C-35F54251B79B}"/>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EBD52824-D83F-4CB5-B2DC-3E52B9F5B0E6}"/>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B9773FD1-A110-49CA-951E-2FCDB086878B}"/>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6" name="Marcador de Posição do Rodapé 5">
            <a:extLst>
              <a:ext uri="{FF2B5EF4-FFF2-40B4-BE49-F238E27FC236}">
                <a16:creationId xmlns:a16="http://schemas.microsoft.com/office/drawing/2014/main" id="{F5C74EEB-5A0E-4DCA-AA64-6CB6D0A5AC6B}"/>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3C06935A-04A1-4CC5-90C3-623EC32ADC63}"/>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422204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D39FC-1139-4884-B4CF-3C9522F9D80B}"/>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1164292D-C493-4941-9F87-B94D690CDA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2DE54519-C786-4A72-8874-B8070064ED2A}"/>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D694B41A-776B-4C9F-9FF3-2E7DACA79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2A0A7A9C-112E-4774-9485-7C9AA7F7C446}"/>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D191CA90-8214-4F1E-BB5F-1E9FF39E972C}"/>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8" name="Marcador de Posição do Rodapé 7">
            <a:extLst>
              <a:ext uri="{FF2B5EF4-FFF2-40B4-BE49-F238E27FC236}">
                <a16:creationId xmlns:a16="http://schemas.microsoft.com/office/drawing/2014/main" id="{3EF661EA-AE42-462A-A677-03FDFB2382D8}"/>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0CA89D23-A202-4F0D-8588-FB54136CA926}"/>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344206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B25DB8-4123-4772-BE44-DB143788D3FE}"/>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B637CB3B-A1D2-43BD-B95F-1C656012868B}"/>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4" name="Marcador de Posição do Rodapé 3">
            <a:extLst>
              <a:ext uri="{FF2B5EF4-FFF2-40B4-BE49-F238E27FC236}">
                <a16:creationId xmlns:a16="http://schemas.microsoft.com/office/drawing/2014/main" id="{24EB5032-7480-4A21-B6F2-1B85ADBB48BF}"/>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695B2668-46CA-4354-B0CE-A950A9C88988}"/>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401684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BAC6E79B-D252-44B0-9710-42D0D0F51DFA}"/>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3" name="Marcador de Posição do Rodapé 2">
            <a:extLst>
              <a:ext uri="{FF2B5EF4-FFF2-40B4-BE49-F238E27FC236}">
                <a16:creationId xmlns:a16="http://schemas.microsoft.com/office/drawing/2014/main" id="{E4027EAD-492C-429E-8E21-EAB00FC9267E}"/>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487C506D-28B0-49A5-A592-D749CDF2202A}"/>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103351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36D99-4157-4FBD-AB2B-EE7C5861D50E}"/>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FED8E9F4-CDDD-4471-B112-86C35F27F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E36BF281-E148-48AF-8CB1-9ED3182EA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C576698-777C-4D6D-88EE-C337809778B9}"/>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6" name="Marcador de Posição do Rodapé 5">
            <a:extLst>
              <a:ext uri="{FF2B5EF4-FFF2-40B4-BE49-F238E27FC236}">
                <a16:creationId xmlns:a16="http://schemas.microsoft.com/office/drawing/2014/main" id="{8B3E6A49-E0EB-41CF-8F47-DD9531EF331C}"/>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D61D2C9E-A1A0-4350-AFDD-6EB6010F2EF4}"/>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142462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CB294-A072-4657-861B-8DF45A97C4B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F27B48F4-468B-42C0-AD2E-2771EA2E5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33078087-078D-4902-BC59-BAA741E07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E28BFDF-FE5F-4B43-BB03-530DCDAF9BA8}"/>
              </a:ext>
            </a:extLst>
          </p:cNvPr>
          <p:cNvSpPr>
            <a:spLocks noGrp="1"/>
          </p:cNvSpPr>
          <p:nvPr>
            <p:ph type="dt" sz="half" idx="10"/>
          </p:nvPr>
        </p:nvSpPr>
        <p:spPr/>
        <p:txBody>
          <a:bodyPr/>
          <a:lstStyle/>
          <a:p>
            <a:fld id="{EC31179B-031C-4445-B885-C5B109038314}" type="datetimeFigureOut">
              <a:rPr lang="en-GB" smtClean="0"/>
              <a:t>06/05/2024</a:t>
            </a:fld>
            <a:endParaRPr lang="en-GB"/>
          </a:p>
        </p:txBody>
      </p:sp>
      <p:sp>
        <p:nvSpPr>
          <p:cNvPr id="6" name="Marcador de Posição do Rodapé 5">
            <a:extLst>
              <a:ext uri="{FF2B5EF4-FFF2-40B4-BE49-F238E27FC236}">
                <a16:creationId xmlns:a16="http://schemas.microsoft.com/office/drawing/2014/main" id="{0665BA36-E349-4609-8341-2412FA2DD5F8}"/>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10F99952-7CD9-44B0-A061-43BE8C5A5887}"/>
              </a:ext>
            </a:extLst>
          </p:cNvPr>
          <p:cNvSpPr>
            <a:spLocks noGrp="1"/>
          </p:cNvSpPr>
          <p:nvPr>
            <p:ph type="sldNum" sz="quarter" idx="12"/>
          </p:nvPr>
        </p:nvSpPr>
        <p:spPr/>
        <p:txBody>
          <a:bodyPr/>
          <a:lstStyle/>
          <a:p>
            <a:fld id="{C93205FE-531A-44E5-A398-642B634F17C1}" type="slidenum">
              <a:rPr lang="en-GB" smtClean="0"/>
              <a:t>‹#›</a:t>
            </a:fld>
            <a:endParaRPr lang="en-GB"/>
          </a:p>
        </p:txBody>
      </p:sp>
    </p:spTree>
    <p:extLst>
      <p:ext uri="{BB962C8B-B14F-4D97-AF65-F5344CB8AC3E}">
        <p14:creationId xmlns:p14="http://schemas.microsoft.com/office/powerpoint/2010/main" val="277995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41DD12FA-D389-4180-AF07-44D74B4DB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F3950722-9B00-4FD8-945B-45E488319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1311D28F-149F-45BE-9ACE-05DFDBE6E2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1179B-031C-4445-B885-C5B109038314}" type="datetimeFigureOut">
              <a:rPr lang="en-GB" smtClean="0"/>
              <a:t>06/05/2024</a:t>
            </a:fld>
            <a:endParaRPr lang="en-GB"/>
          </a:p>
        </p:txBody>
      </p:sp>
      <p:sp>
        <p:nvSpPr>
          <p:cNvPr id="5" name="Marcador de Posição do Rodapé 4">
            <a:extLst>
              <a:ext uri="{FF2B5EF4-FFF2-40B4-BE49-F238E27FC236}">
                <a16:creationId xmlns:a16="http://schemas.microsoft.com/office/drawing/2014/main" id="{0E34E7EA-4DF3-4522-BF4F-B54B271C8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4C914995-F5C1-420B-B8D4-15FF12590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205FE-531A-44E5-A398-642B634F17C1}" type="slidenum">
              <a:rPr lang="en-GB" smtClean="0"/>
              <a:t>‹#›</a:t>
            </a:fld>
            <a:endParaRPr lang="en-GB"/>
          </a:p>
        </p:txBody>
      </p:sp>
    </p:spTree>
    <p:extLst>
      <p:ext uri="{BB962C8B-B14F-4D97-AF65-F5344CB8AC3E}">
        <p14:creationId xmlns:p14="http://schemas.microsoft.com/office/powerpoint/2010/main" val="93015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81D3F-A29A-4E65-9E56-8615C306362D}"/>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Linhagem hematopoiética definitiva</a:t>
            </a:r>
            <a:endParaRPr lang="en-GB">
              <a:ln w="0"/>
              <a:solidFill>
                <a:schemeClr val="accent1"/>
              </a:solidFill>
              <a:effectLst>
                <a:outerShdw blurRad="38100" dist="25400" dir="5400000" algn="ctr" rotWithShape="0">
                  <a:srgbClr val="6E747A">
                    <a:alpha val="43000"/>
                  </a:srgbClr>
                </a:outerShdw>
              </a:effectLst>
            </a:endParaRPr>
          </a:p>
        </p:txBody>
      </p:sp>
      <p:sp>
        <p:nvSpPr>
          <p:cNvPr id="3" name="CaixaDeTexto 2">
            <a:extLst>
              <a:ext uri="{FF2B5EF4-FFF2-40B4-BE49-F238E27FC236}">
                <a16:creationId xmlns:a16="http://schemas.microsoft.com/office/drawing/2014/main" id="{92F61098-707F-4F38-9A8B-A2A82B0A2382}"/>
              </a:ext>
            </a:extLst>
          </p:cNvPr>
          <p:cNvSpPr txBox="1"/>
          <p:nvPr/>
        </p:nvSpPr>
        <p:spPr>
          <a:xfrm>
            <a:off x="1028307" y="3424535"/>
            <a:ext cx="1539551" cy="646331"/>
          </a:xfrm>
          <a:prstGeom prst="rect">
            <a:avLst/>
          </a:prstGeom>
          <a:noFill/>
        </p:spPr>
        <p:txBody>
          <a:bodyPr wrap="square" rtlCol="0">
            <a:spAutoFit/>
          </a:bodyPr>
          <a:lstStyle/>
          <a:p>
            <a:pPr algn="ctr"/>
            <a:r>
              <a:rPr lang="pt-PT"/>
              <a:t>mesênquima </a:t>
            </a:r>
            <a:r>
              <a:rPr lang="pt-PT" err="1"/>
              <a:t>paralateral</a:t>
            </a:r>
            <a:endParaRPr lang="pt-PT"/>
          </a:p>
        </p:txBody>
      </p:sp>
      <p:sp>
        <p:nvSpPr>
          <p:cNvPr id="6" name="CaixaDeTexto 5">
            <a:extLst>
              <a:ext uri="{FF2B5EF4-FFF2-40B4-BE49-F238E27FC236}">
                <a16:creationId xmlns:a16="http://schemas.microsoft.com/office/drawing/2014/main" id="{B9574699-165D-494D-B452-92FC1956A91C}"/>
              </a:ext>
            </a:extLst>
          </p:cNvPr>
          <p:cNvSpPr txBox="1"/>
          <p:nvPr/>
        </p:nvSpPr>
        <p:spPr>
          <a:xfrm>
            <a:off x="3352924" y="3563034"/>
            <a:ext cx="1781257" cy="369332"/>
          </a:xfrm>
          <a:prstGeom prst="rect">
            <a:avLst/>
          </a:prstGeom>
          <a:noFill/>
        </p:spPr>
        <p:txBody>
          <a:bodyPr wrap="none" rtlCol="0">
            <a:spAutoFit/>
          </a:bodyPr>
          <a:lstStyle/>
          <a:p>
            <a:r>
              <a:rPr lang="pt-PT" err="1"/>
              <a:t>hemangioblastos</a:t>
            </a:r>
            <a:endParaRPr lang="en-GB"/>
          </a:p>
        </p:txBody>
      </p:sp>
      <p:sp>
        <p:nvSpPr>
          <p:cNvPr id="9" name="CaixaDeTexto 8">
            <a:extLst>
              <a:ext uri="{FF2B5EF4-FFF2-40B4-BE49-F238E27FC236}">
                <a16:creationId xmlns:a16="http://schemas.microsoft.com/office/drawing/2014/main" id="{A8C9627A-5C4C-4BA6-A3E2-B920EE6C0C73}"/>
              </a:ext>
            </a:extLst>
          </p:cNvPr>
          <p:cNvSpPr txBox="1"/>
          <p:nvPr/>
        </p:nvSpPr>
        <p:spPr>
          <a:xfrm>
            <a:off x="1281754" y="5681843"/>
            <a:ext cx="1032655" cy="276999"/>
          </a:xfrm>
          <a:prstGeom prst="rect">
            <a:avLst/>
          </a:prstGeom>
          <a:noFill/>
        </p:spPr>
        <p:txBody>
          <a:bodyPr wrap="none" rtlCol="0">
            <a:spAutoFit/>
          </a:bodyPr>
          <a:lstStyle/>
          <a:p>
            <a:pPr algn="ctr"/>
            <a:r>
              <a:rPr lang="pt-PT" sz="1200" b="1">
                <a:effectLst>
                  <a:outerShdw blurRad="50800" dist="38100" dir="5400000" algn="t" rotWithShape="0">
                    <a:prstClr val="black">
                      <a:alpha val="40000"/>
                    </a:prstClr>
                  </a:outerShdw>
                </a:effectLst>
              </a:rPr>
              <a:t>ENDODERME</a:t>
            </a:r>
            <a:endParaRPr lang="en-GB" sz="1200" b="1">
              <a:effectLst>
                <a:outerShdw blurRad="50800" dist="38100" dir="5400000" algn="t" rotWithShape="0">
                  <a:prstClr val="black">
                    <a:alpha val="40000"/>
                  </a:prstClr>
                </a:outerShdw>
              </a:effectLst>
            </a:endParaRPr>
          </a:p>
        </p:txBody>
      </p:sp>
      <p:sp>
        <p:nvSpPr>
          <p:cNvPr id="10" name="CaixaDeTexto 9">
            <a:extLst>
              <a:ext uri="{FF2B5EF4-FFF2-40B4-BE49-F238E27FC236}">
                <a16:creationId xmlns:a16="http://schemas.microsoft.com/office/drawing/2014/main" id="{77BDD4C1-582B-4624-B172-0BDB4680D8F5}"/>
              </a:ext>
            </a:extLst>
          </p:cNvPr>
          <p:cNvSpPr txBox="1"/>
          <p:nvPr/>
        </p:nvSpPr>
        <p:spPr>
          <a:xfrm>
            <a:off x="1844378" y="1998224"/>
            <a:ext cx="1147666" cy="461665"/>
          </a:xfrm>
          <a:prstGeom prst="rect">
            <a:avLst/>
          </a:prstGeom>
          <a:noFill/>
        </p:spPr>
        <p:txBody>
          <a:bodyPr wrap="square" rtlCol="0">
            <a:spAutoFit/>
          </a:bodyPr>
          <a:lstStyle/>
          <a:p>
            <a:pPr algn="ctr"/>
            <a:r>
              <a:rPr lang="pt-PT" sz="1200" b="1">
                <a:effectLst>
                  <a:outerShdw blurRad="50800" dist="38100" dir="5400000" algn="t" rotWithShape="0">
                    <a:prstClr val="black">
                      <a:alpha val="40000"/>
                    </a:prstClr>
                  </a:outerShdw>
                </a:effectLst>
              </a:rPr>
              <a:t>MESÊNQUIMA MEDIAL</a:t>
            </a:r>
            <a:endParaRPr lang="en-GB" sz="1200" b="1">
              <a:effectLst>
                <a:outerShdw blurRad="50800" dist="38100" dir="5400000" algn="t" rotWithShape="0">
                  <a:prstClr val="black">
                    <a:alpha val="40000"/>
                  </a:prstClr>
                </a:outerShdw>
              </a:effectLst>
            </a:endParaRPr>
          </a:p>
        </p:txBody>
      </p:sp>
      <p:sp>
        <p:nvSpPr>
          <p:cNvPr id="11" name="CaixaDeTexto 10">
            <a:extLst>
              <a:ext uri="{FF2B5EF4-FFF2-40B4-BE49-F238E27FC236}">
                <a16:creationId xmlns:a16="http://schemas.microsoft.com/office/drawing/2014/main" id="{7DD8F370-3413-4131-B928-EE4DAFA2CFB4}"/>
              </a:ext>
            </a:extLst>
          </p:cNvPr>
          <p:cNvSpPr txBox="1"/>
          <p:nvPr/>
        </p:nvSpPr>
        <p:spPr>
          <a:xfrm>
            <a:off x="515881" y="1998224"/>
            <a:ext cx="1576874" cy="461665"/>
          </a:xfrm>
          <a:prstGeom prst="rect">
            <a:avLst/>
          </a:prstGeom>
          <a:noFill/>
        </p:spPr>
        <p:txBody>
          <a:bodyPr wrap="square" rtlCol="0">
            <a:spAutoFit/>
          </a:bodyPr>
          <a:lstStyle/>
          <a:p>
            <a:pPr algn="ctr"/>
            <a:r>
              <a:rPr lang="pt-PT" sz="1200" b="1">
                <a:effectLst>
                  <a:outerShdw blurRad="50800" dist="38100" dir="5400000" algn="t" rotWithShape="0">
                    <a:prstClr val="black">
                      <a:alpha val="40000"/>
                    </a:prstClr>
                  </a:outerShdw>
                </a:effectLst>
              </a:rPr>
              <a:t>MESÊNQUIMA LATERAL</a:t>
            </a:r>
            <a:endParaRPr lang="en-GB" sz="1200" b="1">
              <a:effectLst>
                <a:outerShdw blurRad="50800" dist="38100" dir="5400000" algn="t" rotWithShape="0">
                  <a:prstClr val="black">
                    <a:alpha val="40000"/>
                  </a:prstClr>
                </a:outerShdw>
              </a:effectLst>
            </a:endParaRPr>
          </a:p>
        </p:txBody>
      </p:sp>
      <p:sp>
        <p:nvSpPr>
          <p:cNvPr id="13" name="CaixaDeTexto 12">
            <a:extLst>
              <a:ext uri="{FF2B5EF4-FFF2-40B4-BE49-F238E27FC236}">
                <a16:creationId xmlns:a16="http://schemas.microsoft.com/office/drawing/2014/main" id="{4254C299-A1F6-4396-8FC2-38C55E238935}"/>
              </a:ext>
            </a:extLst>
          </p:cNvPr>
          <p:cNvSpPr txBox="1"/>
          <p:nvPr/>
        </p:nvSpPr>
        <p:spPr>
          <a:xfrm>
            <a:off x="1238537" y="4900373"/>
            <a:ext cx="540084" cy="369332"/>
          </a:xfrm>
          <a:prstGeom prst="rect">
            <a:avLst/>
          </a:prstGeom>
          <a:noFill/>
        </p:spPr>
        <p:txBody>
          <a:bodyPr wrap="none" rtlCol="0">
            <a:spAutoFit/>
          </a:bodyPr>
          <a:lstStyle/>
          <a:p>
            <a:r>
              <a:rPr lang="pt-PT"/>
              <a:t>FGF</a:t>
            </a:r>
            <a:endParaRPr lang="en-GB"/>
          </a:p>
        </p:txBody>
      </p:sp>
      <p:sp>
        <p:nvSpPr>
          <p:cNvPr id="14" name="CaixaDeTexto 13">
            <a:extLst>
              <a:ext uri="{FF2B5EF4-FFF2-40B4-BE49-F238E27FC236}">
                <a16:creationId xmlns:a16="http://schemas.microsoft.com/office/drawing/2014/main" id="{5D12D8C3-5EE5-4AEA-AFAF-B5CB1F7B47BE}"/>
              </a:ext>
            </a:extLst>
          </p:cNvPr>
          <p:cNvSpPr txBox="1"/>
          <p:nvPr/>
        </p:nvSpPr>
        <p:spPr>
          <a:xfrm>
            <a:off x="2295461" y="2560637"/>
            <a:ext cx="677301" cy="369332"/>
          </a:xfrm>
          <a:prstGeom prst="rect">
            <a:avLst/>
          </a:prstGeom>
          <a:noFill/>
        </p:spPr>
        <p:txBody>
          <a:bodyPr wrap="none" rtlCol="0">
            <a:spAutoFit/>
          </a:bodyPr>
          <a:lstStyle/>
          <a:p>
            <a:r>
              <a:rPr lang="pt-PT"/>
              <a:t>VEGF</a:t>
            </a:r>
            <a:endParaRPr lang="en-GB"/>
          </a:p>
        </p:txBody>
      </p:sp>
      <p:sp>
        <p:nvSpPr>
          <p:cNvPr id="15" name="CaixaDeTexto 14">
            <a:extLst>
              <a:ext uri="{FF2B5EF4-FFF2-40B4-BE49-F238E27FC236}">
                <a16:creationId xmlns:a16="http://schemas.microsoft.com/office/drawing/2014/main" id="{734865D4-4DF4-4A5A-8CFD-218FD3FED3CE}"/>
              </a:ext>
            </a:extLst>
          </p:cNvPr>
          <p:cNvSpPr txBox="1"/>
          <p:nvPr/>
        </p:nvSpPr>
        <p:spPr>
          <a:xfrm>
            <a:off x="1219077" y="5134175"/>
            <a:ext cx="579005" cy="369332"/>
          </a:xfrm>
          <a:prstGeom prst="rect">
            <a:avLst/>
          </a:prstGeom>
          <a:noFill/>
        </p:spPr>
        <p:txBody>
          <a:bodyPr wrap="none" rtlCol="0">
            <a:spAutoFit/>
          </a:bodyPr>
          <a:lstStyle/>
          <a:p>
            <a:r>
              <a:rPr lang="pt-PT"/>
              <a:t>SHH</a:t>
            </a:r>
            <a:endParaRPr lang="en-GB"/>
          </a:p>
        </p:txBody>
      </p:sp>
      <p:sp>
        <p:nvSpPr>
          <p:cNvPr id="17" name="CaixaDeTexto 16">
            <a:extLst>
              <a:ext uri="{FF2B5EF4-FFF2-40B4-BE49-F238E27FC236}">
                <a16:creationId xmlns:a16="http://schemas.microsoft.com/office/drawing/2014/main" id="{D369A59C-9726-4DDF-80E6-E71833A4A1FF}"/>
              </a:ext>
            </a:extLst>
          </p:cNvPr>
          <p:cNvSpPr txBox="1"/>
          <p:nvPr/>
        </p:nvSpPr>
        <p:spPr>
          <a:xfrm>
            <a:off x="827782" y="2693153"/>
            <a:ext cx="625492" cy="369332"/>
          </a:xfrm>
          <a:prstGeom prst="rect">
            <a:avLst/>
          </a:prstGeom>
          <a:noFill/>
        </p:spPr>
        <p:txBody>
          <a:bodyPr wrap="none" rtlCol="0">
            <a:spAutoFit/>
          </a:bodyPr>
          <a:lstStyle/>
          <a:p>
            <a:r>
              <a:rPr lang="pt-PT"/>
              <a:t>BMP</a:t>
            </a:r>
            <a:endParaRPr lang="en-GB"/>
          </a:p>
        </p:txBody>
      </p:sp>
      <p:sp>
        <p:nvSpPr>
          <p:cNvPr id="18" name="CaixaDeTexto 17">
            <a:extLst>
              <a:ext uri="{FF2B5EF4-FFF2-40B4-BE49-F238E27FC236}">
                <a16:creationId xmlns:a16="http://schemas.microsoft.com/office/drawing/2014/main" id="{72EEFADE-F636-49B1-AA0C-C0053AAAE007}"/>
              </a:ext>
            </a:extLst>
          </p:cNvPr>
          <p:cNvSpPr txBox="1"/>
          <p:nvPr/>
        </p:nvSpPr>
        <p:spPr>
          <a:xfrm>
            <a:off x="870486" y="2459889"/>
            <a:ext cx="540084" cy="369332"/>
          </a:xfrm>
          <a:prstGeom prst="rect">
            <a:avLst/>
          </a:prstGeom>
          <a:noFill/>
        </p:spPr>
        <p:txBody>
          <a:bodyPr wrap="none" rtlCol="0">
            <a:spAutoFit/>
          </a:bodyPr>
          <a:lstStyle/>
          <a:p>
            <a:r>
              <a:rPr lang="pt-PT"/>
              <a:t>FGF</a:t>
            </a:r>
            <a:endParaRPr lang="en-GB"/>
          </a:p>
        </p:txBody>
      </p:sp>
      <p:cxnSp>
        <p:nvCxnSpPr>
          <p:cNvPr id="20" name="Conexão reta unidirecional 19">
            <a:extLst>
              <a:ext uri="{FF2B5EF4-FFF2-40B4-BE49-F238E27FC236}">
                <a16:creationId xmlns:a16="http://schemas.microsoft.com/office/drawing/2014/main" id="{6FCE889E-A4BE-40EA-94AC-867A559A50BE}"/>
              </a:ext>
            </a:extLst>
          </p:cNvPr>
          <p:cNvCxnSpPr>
            <a:cxnSpLocks/>
            <a:stCxn id="11" idx="2"/>
          </p:cNvCxnSpPr>
          <p:nvPr/>
        </p:nvCxnSpPr>
        <p:spPr>
          <a:xfrm>
            <a:off x="1304318" y="2459889"/>
            <a:ext cx="474302" cy="863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xão reta unidirecional 21">
            <a:extLst>
              <a:ext uri="{FF2B5EF4-FFF2-40B4-BE49-F238E27FC236}">
                <a16:creationId xmlns:a16="http://schemas.microsoft.com/office/drawing/2014/main" id="{3D7AA649-F686-4EA7-AE45-6909E0659EFD}"/>
              </a:ext>
            </a:extLst>
          </p:cNvPr>
          <p:cNvCxnSpPr>
            <a:cxnSpLocks/>
            <a:stCxn id="10" idx="2"/>
          </p:cNvCxnSpPr>
          <p:nvPr/>
        </p:nvCxnSpPr>
        <p:spPr>
          <a:xfrm flipH="1">
            <a:off x="1844378" y="2459889"/>
            <a:ext cx="573833" cy="863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xão reta unidirecional 23">
            <a:extLst>
              <a:ext uri="{FF2B5EF4-FFF2-40B4-BE49-F238E27FC236}">
                <a16:creationId xmlns:a16="http://schemas.microsoft.com/office/drawing/2014/main" id="{C566E3A6-1EE2-4A7C-BB49-2D483F6B2220}"/>
              </a:ext>
            </a:extLst>
          </p:cNvPr>
          <p:cNvCxnSpPr>
            <a:cxnSpLocks/>
            <a:stCxn id="9" idx="0"/>
            <a:endCxn id="27" idx="2"/>
          </p:cNvCxnSpPr>
          <p:nvPr/>
        </p:nvCxnSpPr>
        <p:spPr>
          <a:xfrm flipH="1" flipV="1">
            <a:off x="1798081" y="4674485"/>
            <a:ext cx="1" cy="1007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aixaDeTexto 26">
            <a:extLst>
              <a:ext uri="{FF2B5EF4-FFF2-40B4-BE49-F238E27FC236}">
                <a16:creationId xmlns:a16="http://schemas.microsoft.com/office/drawing/2014/main" id="{ABF9E433-E7D5-4611-BD57-84865DB8DD3C}"/>
              </a:ext>
            </a:extLst>
          </p:cNvPr>
          <p:cNvSpPr txBox="1"/>
          <p:nvPr/>
        </p:nvSpPr>
        <p:spPr>
          <a:xfrm>
            <a:off x="1028305" y="3935821"/>
            <a:ext cx="1539551" cy="738664"/>
          </a:xfrm>
          <a:prstGeom prst="rect">
            <a:avLst/>
          </a:prstGeom>
          <a:noFill/>
        </p:spPr>
        <p:txBody>
          <a:bodyPr wrap="square" rtlCol="0">
            <a:spAutoFit/>
          </a:bodyPr>
          <a:lstStyle/>
          <a:p>
            <a:pPr algn="ctr"/>
            <a:r>
              <a:rPr lang="pt-PT" sz="1400"/>
              <a:t>(esplancnopleura </a:t>
            </a:r>
            <a:r>
              <a:rPr lang="pt-PT" sz="1400" err="1"/>
              <a:t>paraaórtica</a:t>
            </a:r>
            <a:r>
              <a:rPr lang="pt-PT" sz="1400"/>
              <a:t>,</a:t>
            </a:r>
          </a:p>
          <a:p>
            <a:pPr algn="ctr"/>
            <a:r>
              <a:rPr lang="pt-PT" sz="1400"/>
              <a:t>AGM)</a:t>
            </a:r>
            <a:endParaRPr lang="en-GB" sz="1400"/>
          </a:p>
        </p:txBody>
      </p:sp>
      <p:sp>
        <p:nvSpPr>
          <p:cNvPr id="29" name="CaixaDeTexto 28">
            <a:extLst>
              <a:ext uri="{FF2B5EF4-FFF2-40B4-BE49-F238E27FC236}">
                <a16:creationId xmlns:a16="http://schemas.microsoft.com/office/drawing/2014/main" id="{7BD37498-7355-407D-AA6A-DBE8228F0B80}"/>
              </a:ext>
            </a:extLst>
          </p:cNvPr>
          <p:cNvSpPr txBox="1"/>
          <p:nvPr/>
        </p:nvSpPr>
        <p:spPr>
          <a:xfrm>
            <a:off x="3873963" y="3932366"/>
            <a:ext cx="739177" cy="830997"/>
          </a:xfrm>
          <a:prstGeom prst="rect">
            <a:avLst/>
          </a:prstGeom>
          <a:noFill/>
        </p:spPr>
        <p:txBody>
          <a:bodyPr wrap="none" rtlCol="0">
            <a:spAutoFit/>
          </a:bodyPr>
          <a:lstStyle/>
          <a:p>
            <a:pPr algn="ctr"/>
            <a:r>
              <a:rPr lang="pt-PT" sz="1600" b="1">
                <a:solidFill>
                  <a:srgbClr val="7030A0"/>
                </a:solidFill>
              </a:rPr>
              <a:t>GATA2</a:t>
            </a:r>
          </a:p>
          <a:p>
            <a:pPr algn="ctr"/>
            <a:r>
              <a:rPr lang="pt-PT" sz="1600" b="1">
                <a:solidFill>
                  <a:srgbClr val="7030A0"/>
                </a:solidFill>
              </a:rPr>
              <a:t>AML1</a:t>
            </a:r>
          </a:p>
          <a:p>
            <a:pPr algn="ctr"/>
            <a:r>
              <a:rPr lang="pt-PT" sz="1600" b="1">
                <a:solidFill>
                  <a:srgbClr val="7030A0"/>
                </a:solidFill>
              </a:rPr>
              <a:t>SCL</a:t>
            </a:r>
            <a:endParaRPr lang="en-GB" sz="1600" b="1">
              <a:solidFill>
                <a:srgbClr val="7030A0"/>
              </a:solidFill>
            </a:endParaRPr>
          </a:p>
        </p:txBody>
      </p:sp>
      <p:sp>
        <p:nvSpPr>
          <p:cNvPr id="30" name="CaixaDeTexto 29">
            <a:extLst>
              <a:ext uri="{FF2B5EF4-FFF2-40B4-BE49-F238E27FC236}">
                <a16:creationId xmlns:a16="http://schemas.microsoft.com/office/drawing/2014/main" id="{FD48C816-DDCF-46FE-A9AD-A818B5F07A96}"/>
              </a:ext>
            </a:extLst>
          </p:cNvPr>
          <p:cNvSpPr txBox="1"/>
          <p:nvPr/>
        </p:nvSpPr>
        <p:spPr>
          <a:xfrm>
            <a:off x="6096000" y="3563034"/>
            <a:ext cx="1781257" cy="646331"/>
          </a:xfrm>
          <a:prstGeom prst="rect">
            <a:avLst/>
          </a:prstGeom>
          <a:noFill/>
        </p:spPr>
        <p:txBody>
          <a:bodyPr wrap="none" rtlCol="0">
            <a:spAutoFit/>
          </a:bodyPr>
          <a:lstStyle/>
          <a:p>
            <a:pPr algn="ctr"/>
            <a:r>
              <a:rPr lang="pt-PT" err="1"/>
              <a:t>hemangioblastos</a:t>
            </a:r>
            <a:endParaRPr lang="pt-PT"/>
          </a:p>
          <a:p>
            <a:pPr algn="ctr"/>
            <a:r>
              <a:rPr lang="en-GB"/>
              <a:t>(aorta dorsal)</a:t>
            </a:r>
          </a:p>
        </p:txBody>
      </p:sp>
      <p:sp>
        <p:nvSpPr>
          <p:cNvPr id="31" name="CaixaDeTexto 30">
            <a:extLst>
              <a:ext uri="{FF2B5EF4-FFF2-40B4-BE49-F238E27FC236}">
                <a16:creationId xmlns:a16="http://schemas.microsoft.com/office/drawing/2014/main" id="{4F8A5B05-96D1-4F2E-BCD1-A34CE756E4B8}"/>
              </a:ext>
            </a:extLst>
          </p:cNvPr>
          <p:cNvSpPr txBox="1"/>
          <p:nvPr/>
        </p:nvSpPr>
        <p:spPr>
          <a:xfrm>
            <a:off x="6097573" y="4209365"/>
            <a:ext cx="1778115" cy="338554"/>
          </a:xfrm>
          <a:prstGeom prst="rect">
            <a:avLst/>
          </a:prstGeom>
          <a:noFill/>
        </p:spPr>
        <p:txBody>
          <a:bodyPr wrap="none" rtlCol="0">
            <a:spAutoFit/>
          </a:bodyPr>
          <a:lstStyle/>
          <a:p>
            <a:pPr algn="ctr"/>
            <a:r>
              <a:rPr lang="pt-PT" sz="1600" b="1">
                <a:solidFill>
                  <a:srgbClr val="7030A0"/>
                </a:solidFill>
              </a:rPr>
              <a:t>NOTCH </a:t>
            </a:r>
            <a:r>
              <a:rPr lang="pt-PT" sz="1600" b="1">
                <a:solidFill>
                  <a:srgbClr val="7030A0"/>
                </a:solidFill>
                <a:sym typeface="Wingdings" panose="05000000000000000000" pitchFamily="2" charset="2"/>
              </a:rPr>
              <a:t></a:t>
            </a:r>
            <a:r>
              <a:rPr lang="pt-PT" sz="1600" b="1">
                <a:solidFill>
                  <a:srgbClr val="7030A0"/>
                </a:solidFill>
              </a:rPr>
              <a:t> JAGGED</a:t>
            </a:r>
            <a:endParaRPr lang="en-GB" sz="1600" b="1">
              <a:solidFill>
                <a:srgbClr val="7030A0"/>
              </a:solidFill>
            </a:endParaRPr>
          </a:p>
        </p:txBody>
      </p:sp>
      <p:sp>
        <p:nvSpPr>
          <p:cNvPr id="32" name="CaixaDeTexto 31">
            <a:extLst>
              <a:ext uri="{FF2B5EF4-FFF2-40B4-BE49-F238E27FC236}">
                <a16:creationId xmlns:a16="http://schemas.microsoft.com/office/drawing/2014/main" id="{A860F8C3-57CF-4B74-A6E4-33750BCBBDAD}"/>
              </a:ext>
            </a:extLst>
          </p:cNvPr>
          <p:cNvSpPr txBox="1"/>
          <p:nvPr/>
        </p:nvSpPr>
        <p:spPr>
          <a:xfrm>
            <a:off x="8809902" y="3563034"/>
            <a:ext cx="558166" cy="369332"/>
          </a:xfrm>
          <a:prstGeom prst="rect">
            <a:avLst/>
          </a:prstGeom>
          <a:noFill/>
        </p:spPr>
        <p:txBody>
          <a:bodyPr wrap="none" rtlCol="0">
            <a:spAutoFit/>
          </a:bodyPr>
          <a:lstStyle/>
          <a:p>
            <a:r>
              <a:rPr lang="pt-PT"/>
              <a:t>HSC</a:t>
            </a:r>
            <a:endParaRPr lang="en-GB"/>
          </a:p>
        </p:txBody>
      </p:sp>
      <p:grpSp>
        <p:nvGrpSpPr>
          <p:cNvPr id="8" name="Agrupar 7">
            <a:extLst>
              <a:ext uri="{FF2B5EF4-FFF2-40B4-BE49-F238E27FC236}">
                <a16:creationId xmlns:a16="http://schemas.microsoft.com/office/drawing/2014/main" id="{DEF81135-5EFC-45DF-90EE-01711D0D4F0E}"/>
              </a:ext>
            </a:extLst>
          </p:cNvPr>
          <p:cNvGrpSpPr/>
          <p:nvPr/>
        </p:nvGrpSpPr>
        <p:grpSpPr>
          <a:xfrm>
            <a:off x="5134181" y="3190248"/>
            <a:ext cx="961819" cy="557452"/>
            <a:chOff x="5134181" y="3190248"/>
            <a:chExt cx="961819" cy="557452"/>
          </a:xfrm>
        </p:grpSpPr>
        <p:cxnSp>
          <p:nvCxnSpPr>
            <p:cNvPr id="36" name="Conexão reta unidirecional 35">
              <a:extLst>
                <a:ext uri="{FF2B5EF4-FFF2-40B4-BE49-F238E27FC236}">
                  <a16:creationId xmlns:a16="http://schemas.microsoft.com/office/drawing/2014/main" id="{789EB64C-1808-4D46-A133-093D2827F6AE}"/>
                </a:ext>
              </a:extLst>
            </p:cNvPr>
            <p:cNvCxnSpPr>
              <a:cxnSpLocks/>
              <a:stCxn id="6" idx="3"/>
            </p:cNvCxnSpPr>
            <p:nvPr/>
          </p:nvCxnSpPr>
          <p:spPr>
            <a:xfrm>
              <a:off x="5134181" y="3747700"/>
              <a:ext cx="9618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CaixaDeTexto 38">
              <a:extLst>
                <a:ext uri="{FF2B5EF4-FFF2-40B4-BE49-F238E27FC236}">
                  <a16:creationId xmlns:a16="http://schemas.microsoft.com/office/drawing/2014/main" id="{8E1E445B-96A8-4719-ADF5-50D29EFE70D2}"/>
                </a:ext>
              </a:extLst>
            </p:cNvPr>
            <p:cNvSpPr txBox="1"/>
            <p:nvPr/>
          </p:nvSpPr>
          <p:spPr>
            <a:xfrm>
              <a:off x="5158105" y="3190248"/>
              <a:ext cx="913970" cy="523220"/>
            </a:xfrm>
            <a:prstGeom prst="rect">
              <a:avLst/>
            </a:prstGeom>
            <a:noFill/>
          </p:spPr>
          <p:txBody>
            <a:bodyPr wrap="square" rtlCol="0">
              <a:spAutoFit/>
            </a:bodyPr>
            <a:lstStyle/>
            <a:p>
              <a:pPr algn="ctr"/>
              <a:r>
                <a:rPr lang="pt-PT" sz="1400"/>
                <a:t>migração medial</a:t>
              </a:r>
              <a:endParaRPr lang="en-GB" sz="1400"/>
            </a:p>
          </p:txBody>
        </p:sp>
      </p:grpSp>
      <p:grpSp>
        <p:nvGrpSpPr>
          <p:cNvPr id="7" name="Agrupar 6">
            <a:extLst>
              <a:ext uri="{FF2B5EF4-FFF2-40B4-BE49-F238E27FC236}">
                <a16:creationId xmlns:a16="http://schemas.microsoft.com/office/drawing/2014/main" id="{8DF166AF-F044-4DE1-AE91-67DD946EA83E}"/>
              </a:ext>
            </a:extLst>
          </p:cNvPr>
          <p:cNvGrpSpPr/>
          <p:nvPr/>
        </p:nvGrpSpPr>
        <p:grpSpPr>
          <a:xfrm>
            <a:off x="2422011" y="3405691"/>
            <a:ext cx="1065549" cy="342010"/>
            <a:chOff x="2422011" y="3405691"/>
            <a:chExt cx="1065549" cy="342010"/>
          </a:xfrm>
        </p:grpSpPr>
        <p:cxnSp>
          <p:nvCxnSpPr>
            <p:cNvPr id="34" name="Conexão reta unidirecional 33">
              <a:extLst>
                <a:ext uri="{FF2B5EF4-FFF2-40B4-BE49-F238E27FC236}">
                  <a16:creationId xmlns:a16="http://schemas.microsoft.com/office/drawing/2014/main" id="{013AC41A-55DB-4D0E-9076-2251D0B8C3C2}"/>
                </a:ext>
              </a:extLst>
            </p:cNvPr>
            <p:cNvCxnSpPr>
              <a:stCxn id="3" idx="3"/>
              <a:endCxn id="6" idx="1"/>
            </p:cNvCxnSpPr>
            <p:nvPr/>
          </p:nvCxnSpPr>
          <p:spPr>
            <a:xfrm flipV="1">
              <a:off x="2567858" y="3747700"/>
              <a:ext cx="78506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aixaDeTexto 39">
              <a:extLst>
                <a:ext uri="{FF2B5EF4-FFF2-40B4-BE49-F238E27FC236}">
                  <a16:creationId xmlns:a16="http://schemas.microsoft.com/office/drawing/2014/main" id="{44B83086-7439-4D22-A059-DAED6583B10E}"/>
                </a:ext>
              </a:extLst>
            </p:cNvPr>
            <p:cNvSpPr txBox="1"/>
            <p:nvPr/>
          </p:nvSpPr>
          <p:spPr>
            <a:xfrm>
              <a:off x="2422011" y="3405691"/>
              <a:ext cx="1065549" cy="307777"/>
            </a:xfrm>
            <a:prstGeom prst="rect">
              <a:avLst/>
            </a:prstGeom>
            <a:noFill/>
          </p:spPr>
          <p:txBody>
            <a:bodyPr wrap="square" rtlCol="0">
              <a:spAutoFit/>
            </a:bodyPr>
            <a:lstStyle/>
            <a:p>
              <a:pPr algn="ctr"/>
              <a:r>
                <a:rPr lang="pt-PT" sz="1400"/>
                <a:t>indução</a:t>
              </a:r>
              <a:endParaRPr lang="en-GB" sz="1400"/>
            </a:p>
          </p:txBody>
        </p:sp>
      </p:grpSp>
      <p:grpSp>
        <p:nvGrpSpPr>
          <p:cNvPr id="12" name="Agrupar 11">
            <a:extLst>
              <a:ext uri="{FF2B5EF4-FFF2-40B4-BE49-F238E27FC236}">
                <a16:creationId xmlns:a16="http://schemas.microsoft.com/office/drawing/2014/main" id="{6B458C8C-AAE3-4612-B820-39773D2024FE}"/>
              </a:ext>
            </a:extLst>
          </p:cNvPr>
          <p:cNvGrpSpPr/>
          <p:nvPr/>
        </p:nvGrpSpPr>
        <p:grpSpPr>
          <a:xfrm>
            <a:off x="7877257" y="3405690"/>
            <a:ext cx="932645" cy="342010"/>
            <a:chOff x="7877257" y="3405690"/>
            <a:chExt cx="932645" cy="342010"/>
          </a:xfrm>
        </p:grpSpPr>
        <p:cxnSp>
          <p:nvCxnSpPr>
            <p:cNvPr id="38" name="Conexão reta unidirecional 37">
              <a:extLst>
                <a:ext uri="{FF2B5EF4-FFF2-40B4-BE49-F238E27FC236}">
                  <a16:creationId xmlns:a16="http://schemas.microsoft.com/office/drawing/2014/main" id="{3C17F8EB-F8ED-437D-AB6F-32BE8A0A9020}"/>
                </a:ext>
              </a:extLst>
            </p:cNvPr>
            <p:cNvCxnSpPr>
              <a:cxnSpLocks/>
              <a:endCxn id="32" idx="1"/>
            </p:cNvCxnSpPr>
            <p:nvPr/>
          </p:nvCxnSpPr>
          <p:spPr>
            <a:xfrm>
              <a:off x="7877257" y="3747700"/>
              <a:ext cx="9326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aixaDeTexto 40">
              <a:extLst>
                <a:ext uri="{FF2B5EF4-FFF2-40B4-BE49-F238E27FC236}">
                  <a16:creationId xmlns:a16="http://schemas.microsoft.com/office/drawing/2014/main" id="{87183E92-E77F-4EE2-B17E-76313562078A}"/>
                </a:ext>
              </a:extLst>
            </p:cNvPr>
            <p:cNvSpPr txBox="1"/>
            <p:nvPr/>
          </p:nvSpPr>
          <p:spPr>
            <a:xfrm>
              <a:off x="7961164" y="3405690"/>
              <a:ext cx="764830" cy="307777"/>
            </a:xfrm>
            <a:prstGeom prst="rect">
              <a:avLst/>
            </a:prstGeom>
            <a:noFill/>
          </p:spPr>
          <p:txBody>
            <a:bodyPr wrap="square" rtlCol="0">
              <a:spAutoFit/>
            </a:bodyPr>
            <a:lstStyle/>
            <a:p>
              <a:pPr algn="ctr"/>
              <a:r>
                <a:rPr lang="pt-PT" sz="1400"/>
                <a:t>indução</a:t>
              </a:r>
              <a:endParaRPr lang="en-GB" sz="1400"/>
            </a:p>
          </p:txBody>
        </p:sp>
      </p:grpSp>
      <p:grpSp>
        <p:nvGrpSpPr>
          <p:cNvPr id="16" name="Agrupar 15">
            <a:extLst>
              <a:ext uri="{FF2B5EF4-FFF2-40B4-BE49-F238E27FC236}">
                <a16:creationId xmlns:a16="http://schemas.microsoft.com/office/drawing/2014/main" id="{97AC1026-E25C-40CA-8BB2-C465773E3A43}"/>
              </a:ext>
            </a:extLst>
          </p:cNvPr>
          <p:cNvGrpSpPr/>
          <p:nvPr/>
        </p:nvGrpSpPr>
        <p:grpSpPr>
          <a:xfrm>
            <a:off x="9368068" y="3190247"/>
            <a:ext cx="1093637" cy="557453"/>
            <a:chOff x="9368068" y="3190247"/>
            <a:chExt cx="1093637" cy="557453"/>
          </a:xfrm>
        </p:grpSpPr>
        <p:cxnSp>
          <p:nvCxnSpPr>
            <p:cNvPr id="50" name="Conexão reta unidirecional 49">
              <a:extLst>
                <a:ext uri="{FF2B5EF4-FFF2-40B4-BE49-F238E27FC236}">
                  <a16:creationId xmlns:a16="http://schemas.microsoft.com/office/drawing/2014/main" id="{C725CFF6-491F-404F-9E3F-CA8D4384122F}"/>
                </a:ext>
              </a:extLst>
            </p:cNvPr>
            <p:cNvCxnSpPr>
              <a:cxnSpLocks/>
              <a:stCxn id="32" idx="3"/>
              <a:endCxn id="46" idx="1"/>
            </p:cNvCxnSpPr>
            <p:nvPr/>
          </p:nvCxnSpPr>
          <p:spPr>
            <a:xfrm flipV="1">
              <a:off x="9368068" y="3744244"/>
              <a:ext cx="1093637" cy="3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CaixaDeTexto 52">
              <a:extLst>
                <a:ext uri="{FF2B5EF4-FFF2-40B4-BE49-F238E27FC236}">
                  <a16:creationId xmlns:a16="http://schemas.microsoft.com/office/drawing/2014/main" id="{35E9BBF3-8356-4E66-A8AA-0A6773CCAD93}"/>
                </a:ext>
              </a:extLst>
            </p:cNvPr>
            <p:cNvSpPr txBox="1"/>
            <p:nvPr/>
          </p:nvSpPr>
          <p:spPr>
            <a:xfrm>
              <a:off x="9403853" y="3190247"/>
              <a:ext cx="1022067" cy="523220"/>
            </a:xfrm>
            <a:prstGeom prst="rect">
              <a:avLst/>
            </a:prstGeom>
            <a:noFill/>
          </p:spPr>
          <p:txBody>
            <a:bodyPr wrap="square" rtlCol="0">
              <a:spAutoFit/>
            </a:bodyPr>
            <a:lstStyle/>
            <a:p>
              <a:pPr algn="ctr"/>
              <a:r>
                <a:rPr lang="pt-PT" sz="1400"/>
                <a:t>corrente sanguínea</a:t>
              </a:r>
              <a:endParaRPr lang="en-GB" sz="1400"/>
            </a:p>
          </p:txBody>
        </p:sp>
      </p:grpSp>
      <p:grpSp>
        <p:nvGrpSpPr>
          <p:cNvPr id="19" name="Agrupar 18">
            <a:extLst>
              <a:ext uri="{FF2B5EF4-FFF2-40B4-BE49-F238E27FC236}">
                <a16:creationId xmlns:a16="http://schemas.microsoft.com/office/drawing/2014/main" id="{2F6FAA49-057C-4248-97B2-CB74D00D58CD}"/>
              </a:ext>
            </a:extLst>
          </p:cNvPr>
          <p:cNvGrpSpPr/>
          <p:nvPr/>
        </p:nvGrpSpPr>
        <p:grpSpPr>
          <a:xfrm>
            <a:off x="10050322" y="3559578"/>
            <a:ext cx="1380931" cy="644603"/>
            <a:chOff x="10050322" y="3559578"/>
            <a:chExt cx="1380931" cy="644603"/>
          </a:xfrm>
        </p:grpSpPr>
        <p:sp>
          <p:nvSpPr>
            <p:cNvPr id="46" name="CaixaDeTexto 45">
              <a:extLst>
                <a:ext uri="{FF2B5EF4-FFF2-40B4-BE49-F238E27FC236}">
                  <a16:creationId xmlns:a16="http://schemas.microsoft.com/office/drawing/2014/main" id="{912C622D-9EC3-4CF8-AB7E-3B6C562B5879}"/>
                </a:ext>
              </a:extLst>
            </p:cNvPr>
            <p:cNvSpPr txBox="1"/>
            <p:nvPr/>
          </p:nvSpPr>
          <p:spPr>
            <a:xfrm>
              <a:off x="10461705" y="3559578"/>
              <a:ext cx="558166" cy="369332"/>
            </a:xfrm>
            <a:prstGeom prst="rect">
              <a:avLst/>
            </a:prstGeom>
            <a:noFill/>
          </p:spPr>
          <p:txBody>
            <a:bodyPr wrap="square" rtlCol="0">
              <a:spAutoFit/>
            </a:bodyPr>
            <a:lstStyle/>
            <a:p>
              <a:pPr algn="ctr"/>
              <a:r>
                <a:rPr lang="pt-PT"/>
                <a:t>HSC</a:t>
              </a:r>
            </a:p>
          </p:txBody>
        </p:sp>
        <p:sp>
          <p:nvSpPr>
            <p:cNvPr id="58" name="CaixaDeTexto 57">
              <a:extLst>
                <a:ext uri="{FF2B5EF4-FFF2-40B4-BE49-F238E27FC236}">
                  <a16:creationId xmlns:a16="http://schemas.microsoft.com/office/drawing/2014/main" id="{38851E0F-436B-4C01-B975-F615715BB913}"/>
                </a:ext>
              </a:extLst>
            </p:cNvPr>
            <p:cNvSpPr txBox="1"/>
            <p:nvPr/>
          </p:nvSpPr>
          <p:spPr>
            <a:xfrm>
              <a:off x="10050322" y="3834849"/>
              <a:ext cx="1380931" cy="369332"/>
            </a:xfrm>
            <a:prstGeom prst="rect">
              <a:avLst/>
            </a:prstGeom>
            <a:noFill/>
          </p:spPr>
          <p:txBody>
            <a:bodyPr wrap="square" rtlCol="0">
              <a:spAutoFit/>
            </a:bodyPr>
            <a:lstStyle/>
            <a:p>
              <a:pPr algn="ctr"/>
              <a:r>
                <a:rPr lang="pt-PT"/>
                <a:t>(fígado fetal)</a:t>
              </a:r>
              <a:endParaRPr lang="en-GB"/>
            </a:p>
          </p:txBody>
        </p:sp>
      </p:grpSp>
      <p:grpSp>
        <p:nvGrpSpPr>
          <p:cNvPr id="21" name="Agrupar 20">
            <a:extLst>
              <a:ext uri="{FF2B5EF4-FFF2-40B4-BE49-F238E27FC236}">
                <a16:creationId xmlns:a16="http://schemas.microsoft.com/office/drawing/2014/main" id="{AB2FE94D-14B1-4AA5-A850-0A27FD741983}"/>
              </a:ext>
            </a:extLst>
          </p:cNvPr>
          <p:cNvGrpSpPr/>
          <p:nvPr/>
        </p:nvGrpSpPr>
        <p:grpSpPr>
          <a:xfrm>
            <a:off x="8595163" y="2172583"/>
            <a:ext cx="987643" cy="1390451"/>
            <a:chOff x="8595163" y="2172583"/>
            <a:chExt cx="987643" cy="1390451"/>
          </a:xfrm>
        </p:grpSpPr>
        <p:sp>
          <p:nvSpPr>
            <p:cNvPr id="60" name="CaixaDeTexto 59">
              <a:extLst>
                <a:ext uri="{FF2B5EF4-FFF2-40B4-BE49-F238E27FC236}">
                  <a16:creationId xmlns:a16="http://schemas.microsoft.com/office/drawing/2014/main" id="{C7441C05-49A6-40F0-929A-A49AF5427040}"/>
                </a:ext>
              </a:extLst>
            </p:cNvPr>
            <p:cNvSpPr txBox="1"/>
            <p:nvPr/>
          </p:nvSpPr>
          <p:spPr>
            <a:xfrm>
              <a:off x="8595163" y="2172583"/>
              <a:ext cx="987643" cy="369332"/>
            </a:xfrm>
            <a:prstGeom prst="rect">
              <a:avLst/>
            </a:prstGeom>
            <a:noFill/>
          </p:spPr>
          <p:txBody>
            <a:bodyPr wrap="none" rtlCol="0">
              <a:spAutoFit/>
            </a:bodyPr>
            <a:lstStyle/>
            <a:p>
              <a:pPr algn="ctr"/>
              <a:r>
                <a:rPr lang="pt-PT">
                  <a:solidFill>
                    <a:schemeClr val="bg1">
                      <a:lumMod val="50000"/>
                    </a:schemeClr>
                  </a:solidFill>
                </a:rPr>
                <a:t>placenta</a:t>
              </a:r>
              <a:endParaRPr lang="en-GB">
                <a:solidFill>
                  <a:schemeClr val="bg1">
                    <a:lumMod val="50000"/>
                  </a:schemeClr>
                </a:solidFill>
              </a:endParaRPr>
            </a:p>
          </p:txBody>
        </p:sp>
        <p:cxnSp>
          <p:nvCxnSpPr>
            <p:cNvPr id="62" name="Conexão reta unidirecional 61">
              <a:extLst>
                <a:ext uri="{FF2B5EF4-FFF2-40B4-BE49-F238E27FC236}">
                  <a16:creationId xmlns:a16="http://schemas.microsoft.com/office/drawing/2014/main" id="{84EE2E1C-9899-496E-9FF1-FFF9FA1AA745}"/>
                </a:ext>
              </a:extLst>
            </p:cNvPr>
            <p:cNvCxnSpPr>
              <a:stCxn id="60" idx="2"/>
              <a:endCxn id="32" idx="0"/>
            </p:cNvCxnSpPr>
            <p:nvPr/>
          </p:nvCxnSpPr>
          <p:spPr>
            <a:xfrm>
              <a:off x="9088985" y="2541915"/>
              <a:ext cx="0" cy="1021119"/>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Agrupar 4">
            <a:extLst>
              <a:ext uri="{FF2B5EF4-FFF2-40B4-BE49-F238E27FC236}">
                <a16:creationId xmlns:a16="http://schemas.microsoft.com/office/drawing/2014/main" id="{0F70CAEE-9689-476E-8B21-613FA1E6850D}"/>
              </a:ext>
            </a:extLst>
          </p:cNvPr>
          <p:cNvGrpSpPr/>
          <p:nvPr/>
        </p:nvGrpSpPr>
        <p:grpSpPr>
          <a:xfrm>
            <a:off x="570747" y="2431851"/>
            <a:ext cx="9898292" cy="3305458"/>
            <a:chOff x="570747" y="2431851"/>
            <a:chExt cx="9898292" cy="3305458"/>
          </a:xfrm>
        </p:grpSpPr>
        <p:sp>
          <p:nvSpPr>
            <p:cNvPr id="4" name="CaixaDeTexto 3">
              <a:extLst>
                <a:ext uri="{FF2B5EF4-FFF2-40B4-BE49-F238E27FC236}">
                  <a16:creationId xmlns:a16="http://schemas.microsoft.com/office/drawing/2014/main" id="{1F848AB6-4B61-4697-8E76-E46657A2BC3C}"/>
                </a:ext>
              </a:extLst>
            </p:cNvPr>
            <p:cNvSpPr txBox="1"/>
            <p:nvPr/>
          </p:nvSpPr>
          <p:spPr>
            <a:xfrm>
              <a:off x="2821919" y="2459889"/>
              <a:ext cx="301686" cy="369332"/>
            </a:xfrm>
            <a:prstGeom prst="rect">
              <a:avLst/>
            </a:prstGeom>
            <a:noFill/>
          </p:spPr>
          <p:txBody>
            <a:bodyPr wrap="none" rtlCol="0">
              <a:spAutoFit/>
            </a:bodyPr>
            <a:lstStyle/>
            <a:p>
              <a:r>
                <a:rPr lang="pt-PT">
                  <a:solidFill>
                    <a:srgbClr val="FF0000"/>
                  </a:solidFill>
                </a:rPr>
                <a:t>2</a:t>
              </a:r>
              <a:endParaRPr lang="en-GB">
                <a:solidFill>
                  <a:srgbClr val="FF0000"/>
                </a:solidFill>
              </a:endParaRPr>
            </a:p>
          </p:txBody>
        </p:sp>
        <p:sp>
          <p:nvSpPr>
            <p:cNvPr id="35" name="CaixaDeTexto 34">
              <a:extLst>
                <a:ext uri="{FF2B5EF4-FFF2-40B4-BE49-F238E27FC236}">
                  <a16:creationId xmlns:a16="http://schemas.microsoft.com/office/drawing/2014/main" id="{06E3BE13-4FCD-41BA-9402-30D5F67A4E1C}"/>
                </a:ext>
              </a:extLst>
            </p:cNvPr>
            <p:cNvSpPr txBox="1"/>
            <p:nvPr/>
          </p:nvSpPr>
          <p:spPr>
            <a:xfrm>
              <a:off x="6387335" y="4394031"/>
              <a:ext cx="301686" cy="369332"/>
            </a:xfrm>
            <a:prstGeom prst="rect">
              <a:avLst/>
            </a:prstGeom>
            <a:noFill/>
          </p:spPr>
          <p:txBody>
            <a:bodyPr wrap="none" rtlCol="0">
              <a:spAutoFit/>
            </a:bodyPr>
            <a:lstStyle/>
            <a:p>
              <a:r>
                <a:rPr lang="pt-PT">
                  <a:solidFill>
                    <a:srgbClr val="FF0000"/>
                  </a:solidFill>
                </a:rPr>
                <a:t>8</a:t>
              </a:r>
              <a:endParaRPr lang="en-GB">
                <a:solidFill>
                  <a:srgbClr val="FF0000"/>
                </a:solidFill>
              </a:endParaRPr>
            </a:p>
          </p:txBody>
        </p:sp>
        <p:sp>
          <p:nvSpPr>
            <p:cNvPr id="37" name="CaixaDeTexto 36">
              <a:extLst>
                <a:ext uri="{FF2B5EF4-FFF2-40B4-BE49-F238E27FC236}">
                  <a16:creationId xmlns:a16="http://schemas.microsoft.com/office/drawing/2014/main" id="{0BF1765A-36FC-4558-B2B6-5A479BB07829}"/>
                </a:ext>
              </a:extLst>
            </p:cNvPr>
            <p:cNvSpPr txBox="1"/>
            <p:nvPr/>
          </p:nvSpPr>
          <p:spPr>
            <a:xfrm>
              <a:off x="1357736" y="5367977"/>
              <a:ext cx="301686" cy="369332"/>
            </a:xfrm>
            <a:prstGeom prst="rect">
              <a:avLst/>
            </a:prstGeom>
            <a:noFill/>
          </p:spPr>
          <p:txBody>
            <a:bodyPr wrap="none" rtlCol="0">
              <a:spAutoFit/>
            </a:bodyPr>
            <a:lstStyle/>
            <a:p>
              <a:r>
                <a:rPr lang="pt-PT">
                  <a:solidFill>
                    <a:srgbClr val="FF0000"/>
                  </a:solidFill>
                </a:rPr>
                <a:t>9</a:t>
              </a:r>
              <a:endParaRPr lang="en-GB">
                <a:solidFill>
                  <a:srgbClr val="FF0000"/>
                </a:solidFill>
              </a:endParaRPr>
            </a:p>
          </p:txBody>
        </p:sp>
        <p:sp>
          <p:nvSpPr>
            <p:cNvPr id="42" name="CaixaDeTexto 41">
              <a:extLst>
                <a:ext uri="{FF2B5EF4-FFF2-40B4-BE49-F238E27FC236}">
                  <a16:creationId xmlns:a16="http://schemas.microsoft.com/office/drawing/2014/main" id="{22194C9E-28E9-4B4A-A68E-AF8E90ED5085}"/>
                </a:ext>
              </a:extLst>
            </p:cNvPr>
            <p:cNvSpPr txBox="1"/>
            <p:nvPr/>
          </p:nvSpPr>
          <p:spPr>
            <a:xfrm>
              <a:off x="1299227" y="4666571"/>
              <a:ext cx="418704" cy="369332"/>
            </a:xfrm>
            <a:prstGeom prst="rect">
              <a:avLst/>
            </a:prstGeom>
            <a:noFill/>
          </p:spPr>
          <p:txBody>
            <a:bodyPr wrap="none" rtlCol="0">
              <a:spAutoFit/>
            </a:bodyPr>
            <a:lstStyle/>
            <a:p>
              <a:r>
                <a:rPr lang="pt-PT">
                  <a:solidFill>
                    <a:srgbClr val="FF0000"/>
                  </a:solidFill>
                </a:rPr>
                <a:t>11</a:t>
              </a:r>
              <a:endParaRPr lang="en-GB">
                <a:solidFill>
                  <a:srgbClr val="FF0000"/>
                </a:solidFill>
              </a:endParaRPr>
            </a:p>
          </p:txBody>
        </p:sp>
        <p:sp>
          <p:nvSpPr>
            <p:cNvPr id="43" name="CaixaDeTexto 42">
              <a:extLst>
                <a:ext uri="{FF2B5EF4-FFF2-40B4-BE49-F238E27FC236}">
                  <a16:creationId xmlns:a16="http://schemas.microsoft.com/office/drawing/2014/main" id="{E256FBC3-CF87-444D-A814-47413EDDD23E}"/>
                </a:ext>
              </a:extLst>
            </p:cNvPr>
            <p:cNvSpPr txBox="1"/>
            <p:nvPr/>
          </p:nvSpPr>
          <p:spPr>
            <a:xfrm>
              <a:off x="570747" y="2431851"/>
              <a:ext cx="418704" cy="369332"/>
            </a:xfrm>
            <a:prstGeom prst="rect">
              <a:avLst/>
            </a:prstGeom>
            <a:noFill/>
          </p:spPr>
          <p:txBody>
            <a:bodyPr wrap="none" rtlCol="0">
              <a:spAutoFit/>
            </a:bodyPr>
            <a:lstStyle/>
            <a:p>
              <a:r>
                <a:rPr lang="pt-PT">
                  <a:solidFill>
                    <a:srgbClr val="FF0000"/>
                  </a:solidFill>
                </a:rPr>
                <a:t>11</a:t>
              </a:r>
              <a:endParaRPr lang="en-GB">
                <a:solidFill>
                  <a:srgbClr val="FF0000"/>
                </a:solidFill>
              </a:endParaRPr>
            </a:p>
          </p:txBody>
        </p:sp>
        <p:sp>
          <p:nvSpPr>
            <p:cNvPr id="44" name="CaixaDeTexto 43">
              <a:extLst>
                <a:ext uri="{FF2B5EF4-FFF2-40B4-BE49-F238E27FC236}">
                  <a16:creationId xmlns:a16="http://schemas.microsoft.com/office/drawing/2014/main" id="{9FDAAF56-8CD7-4585-861B-54E896BFD20A}"/>
                </a:ext>
              </a:extLst>
            </p:cNvPr>
            <p:cNvSpPr txBox="1"/>
            <p:nvPr/>
          </p:nvSpPr>
          <p:spPr>
            <a:xfrm>
              <a:off x="571689" y="2788701"/>
              <a:ext cx="418704" cy="369332"/>
            </a:xfrm>
            <a:prstGeom prst="rect">
              <a:avLst/>
            </a:prstGeom>
            <a:noFill/>
          </p:spPr>
          <p:txBody>
            <a:bodyPr wrap="none" rtlCol="0">
              <a:spAutoFit/>
            </a:bodyPr>
            <a:lstStyle/>
            <a:p>
              <a:r>
                <a:rPr lang="pt-PT">
                  <a:solidFill>
                    <a:srgbClr val="FF0000"/>
                  </a:solidFill>
                </a:rPr>
                <a:t>12</a:t>
              </a:r>
              <a:endParaRPr lang="en-GB">
                <a:solidFill>
                  <a:srgbClr val="FF0000"/>
                </a:solidFill>
              </a:endParaRPr>
            </a:p>
          </p:txBody>
        </p:sp>
        <p:sp>
          <p:nvSpPr>
            <p:cNvPr id="49" name="CaixaDeTexto 48">
              <a:extLst>
                <a:ext uri="{FF2B5EF4-FFF2-40B4-BE49-F238E27FC236}">
                  <a16:creationId xmlns:a16="http://schemas.microsoft.com/office/drawing/2014/main" id="{2A32622A-6E83-4828-ABA5-10B0642D10A5}"/>
                </a:ext>
              </a:extLst>
            </p:cNvPr>
            <p:cNvSpPr txBox="1"/>
            <p:nvPr/>
          </p:nvSpPr>
          <p:spPr>
            <a:xfrm>
              <a:off x="10167353" y="4306637"/>
              <a:ext cx="301686" cy="369332"/>
            </a:xfrm>
            <a:prstGeom prst="rect">
              <a:avLst/>
            </a:prstGeom>
            <a:noFill/>
          </p:spPr>
          <p:txBody>
            <a:bodyPr wrap="none" rtlCol="0">
              <a:spAutoFit/>
            </a:bodyPr>
            <a:lstStyle/>
            <a:p>
              <a:r>
                <a:rPr lang="pt-PT">
                  <a:solidFill>
                    <a:srgbClr val="FF0000"/>
                  </a:solidFill>
                </a:rPr>
                <a:t>8</a:t>
              </a:r>
              <a:endParaRPr lang="en-GB">
                <a:solidFill>
                  <a:srgbClr val="FF0000"/>
                </a:solidFill>
              </a:endParaRPr>
            </a:p>
          </p:txBody>
        </p:sp>
      </p:grpSp>
      <p:sp>
        <p:nvSpPr>
          <p:cNvPr id="47" name="CaixaDeTexto 46">
            <a:extLst>
              <a:ext uri="{FF2B5EF4-FFF2-40B4-BE49-F238E27FC236}">
                <a16:creationId xmlns:a16="http://schemas.microsoft.com/office/drawing/2014/main" id="{8DAE003E-7190-482D-892F-00444C127A2A}"/>
              </a:ext>
            </a:extLst>
          </p:cNvPr>
          <p:cNvSpPr txBox="1"/>
          <p:nvPr/>
        </p:nvSpPr>
        <p:spPr>
          <a:xfrm>
            <a:off x="8719395" y="3919802"/>
            <a:ext cx="739177" cy="584775"/>
          </a:xfrm>
          <a:prstGeom prst="rect">
            <a:avLst/>
          </a:prstGeom>
          <a:noFill/>
        </p:spPr>
        <p:txBody>
          <a:bodyPr wrap="none" rtlCol="0">
            <a:spAutoFit/>
          </a:bodyPr>
          <a:lstStyle/>
          <a:p>
            <a:pPr algn="ctr"/>
            <a:r>
              <a:rPr lang="pt-PT" sz="1600" b="1">
                <a:solidFill>
                  <a:srgbClr val="7030A0"/>
                </a:solidFill>
              </a:rPr>
              <a:t>GATA2</a:t>
            </a:r>
          </a:p>
          <a:p>
            <a:pPr algn="ctr"/>
            <a:r>
              <a:rPr lang="pt-PT" sz="1600" b="1">
                <a:solidFill>
                  <a:srgbClr val="7030A0"/>
                </a:solidFill>
              </a:rPr>
              <a:t>AML1</a:t>
            </a:r>
          </a:p>
        </p:txBody>
      </p:sp>
      <p:sp>
        <p:nvSpPr>
          <p:cNvPr id="48" name="CaixaDeTexto 47">
            <a:extLst>
              <a:ext uri="{FF2B5EF4-FFF2-40B4-BE49-F238E27FC236}">
                <a16:creationId xmlns:a16="http://schemas.microsoft.com/office/drawing/2014/main" id="{52EFDD60-CC47-4BAD-9FDC-1B40BFA2EC4D}"/>
              </a:ext>
            </a:extLst>
          </p:cNvPr>
          <p:cNvSpPr txBox="1"/>
          <p:nvPr/>
        </p:nvSpPr>
        <p:spPr>
          <a:xfrm>
            <a:off x="9914886" y="4110120"/>
            <a:ext cx="1880708" cy="338554"/>
          </a:xfrm>
          <a:prstGeom prst="rect">
            <a:avLst/>
          </a:prstGeom>
          <a:noFill/>
        </p:spPr>
        <p:txBody>
          <a:bodyPr wrap="none" rtlCol="0">
            <a:spAutoFit/>
          </a:bodyPr>
          <a:lstStyle/>
          <a:p>
            <a:pPr algn="ctr"/>
            <a:r>
              <a:rPr lang="pt-PT" sz="1600" b="1">
                <a:solidFill>
                  <a:srgbClr val="7030A0"/>
                </a:solidFill>
              </a:rPr>
              <a:t>NOTCH </a:t>
            </a:r>
            <a:r>
              <a:rPr lang="pt-PT" sz="1600" b="1">
                <a:solidFill>
                  <a:srgbClr val="7030A0"/>
                </a:solidFill>
                <a:sym typeface="Wingdings" panose="05000000000000000000" pitchFamily="2" charset="2"/>
              </a:rPr>
              <a:t></a:t>
            </a:r>
            <a:r>
              <a:rPr lang="pt-PT" sz="1600" b="1">
                <a:solidFill>
                  <a:srgbClr val="7030A0"/>
                </a:solidFill>
              </a:rPr>
              <a:t> JAGGED*</a:t>
            </a:r>
            <a:endParaRPr lang="en-GB" sz="1600" b="1">
              <a:solidFill>
                <a:srgbClr val="7030A0"/>
              </a:solidFill>
            </a:endParaRPr>
          </a:p>
        </p:txBody>
      </p:sp>
      <p:graphicFrame>
        <p:nvGraphicFramePr>
          <p:cNvPr id="23" name="Tabela 24">
            <a:extLst>
              <a:ext uri="{FF2B5EF4-FFF2-40B4-BE49-F238E27FC236}">
                <a16:creationId xmlns:a16="http://schemas.microsoft.com/office/drawing/2014/main" id="{E2B22140-2A3F-6853-D383-71D48D370BDE}"/>
              </a:ext>
            </a:extLst>
          </p:cNvPr>
          <p:cNvGraphicFramePr>
            <a:graphicFrameLocks noGrp="1"/>
          </p:cNvGraphicFramePr>
          <p:nvPr>
            <p:extLst>
              <p:ext uri="{D42A27DB-BD31-4B8C-83A1-F6EECF244321}">
                <p14:modId xmlns:p14="http://schemas.microsoft.com/office/powerpoint/2010/main" val="2023623896"/>
              </p:ext>
            </p:extLst>
          </p:nvPr>
        </p:nvGraphicFramePr>
        <p:xfrm>
          <a:off x="10098231" y="4811094"/>
          <a:ext cx="1285111" cy="1371600"/>
        </p:xfrm>
        <a:graphic>
          <a:graphicData uri="http://schemas.openxmlformats.org/drawingml/2006/table">
            <a:tbl>
              <a:tblPr firstRow="1" bandRow="1">
                <a:tableStyleId>{2D5ABB26-0587-4C30-8999-92F81FD0307C}</a:tableStyleId>
              </a:tblPr>
              <a:tblGrid>
                <a:gridCol w="595751">
                  <a:extLst>
                    <a:ext uri="{9D8B030D-6E8A-4147-A177-3AD203B41FA5}">
                      <a16:colId xmlns:a16="http://schemas.microsoft.com/office/drawing/2014/main" val="3607875061"/>
                    </a:ext>
                  </a:extLst>
                </a:gridCol>
                <a:gridCol w="689360">
                  <a:extLst>
                    <a:ext uri="{9D8B030D-6E8A-4147-A177-3AD203B41FA5}">
                      <a16:colId xmlns:a16="http://schemas.microsoft.com/office/drawing/2014/main" val="1335562415"/>
                    </a:ext>
                  </a:extLst>
                </a:gridCol>
              </a:tblGrid>
              <a:tr h="370840">
                <a:tc>
                  <a:txBody>
                    <a:bodyPr/>
                    <a:lstStyle/>
                    <a:p>
                      <a:r>
                        <a:rPr lang="pt-PT" sz="1200" b="1" dirty="0">
                          <a:solidFill>
                            <a:srgbClr val="7030A0"/>
                          </a:solidFill>
                        </a:rPr>
                        <a:t>Thy1</a:t>
                      </a:r>
                      <a:r>
                        <a:rPr lang="pt-PT" sz="1200" b="1" baseline="30000" dirty="0">
                          <a:solidFill>
                            <a:srgbClr val="7030A0"/>
                          </a:solidFill>
                        </a:rPr>
                        <a:t>+</a:t>
                      </a:r>
                    </a:p>
                    <a:p>
                      <a:r>
                        <a:rPr lang="pt-PT" sz="1200" b="1" dirty="0">
                          <a:solidFill>
                            <a:srgbClr val="7030A0"/>
                          </a:solidFill>
                        </a:rPr>
                        <a:t>CD34</a:t>
                      </a:r>
                      <a:r>
                        <a:rPr lang="pt-PT" sz="1200" b="1" baseline="30000" dirty="0">
                          <a:solidFill>
                            <a:srgbClr val="7030A0"/>
                          </a:solidFill>
                        </a:rPr>
                        <a:t>+</a:t>
                      </a:r>
                    </a:p>
                  </a:txBody>
                  <a:tcPr/>
                </a:tc>
                <a:tc>
                  <a:txBody>
                    <a:bodyPr/>
                    <a:lstStyle/>
                    <a:p>
                      <a:r>
                        <a:rPr lang="pt-PT" sz="1200" b="1" dirty="0">
                          <a:solidFill>
                            <a:srgbClr val="7030A0"/>
                          </a:solidFill>
                        </a:rPr>
                        <a:t>CD10</a:t>
                      </a:r>
                      <a:r>
                        <a:rPr lang="pt-PT" sz="1200" b="1" baseline="30000" dirty="0">
                          <a:solidFill>
                            <a:srgbClr val="7030A0"/>
                          </a:solidFill>
                        </a:rPr>
                        <a:t>–</a:t>
                      </a:r>
                    </a:p>
                    <a:p>
                      <a:r>
                        <a:rPr lang="pt-PT" sz="1200" b="1" baseline="0" dirty="0">
                          <a:solidFill>
                            <a:srgbClr val="7030A0"/>
                          </a:solidFill>
                        </a:rPr>
                        <a:t>CD14</a:t>
                      </a:r>
                      <a:r>
                        <a:rPr lang="pt-PT" sz="1200" b="1" baseline="30000" dirty="0">
                          <a:solidFill>
                            <a:srgbClr val="7030A0"/>
                          </a:solidFill>
                        </a:rPr>
                        <a:t>–</a:t>
                      </a:r>
                      <a:endParaRPr lang="pt-PT" sz="1200" b="1" baseline="0" dirty="0">
                        <a:solidFill>
                          <a:srgbClr val="7030A0"/>
                        </a:solidFill>
                      </a:endParaRPr>
                    </a:p>
                    <a:p>
                      <a:r>
                        <a:rPr lang="pt-PT" sz="1200" b="1" baseline="0" dirty="0">
                          <a:solidFill>
                            <a:srgbClr val="7030A0"/>
                          </a:solidFill>
                        </a:rPr>
                        <a:t>CD15</a:t>
                      </a:r>
                      <a:r>
                        <a:rPr lang="pt-PT" sz="1200" b="1" baseline="30000" dirty="0">
                          <a:solidFill>
                            <a:srgbClr val="7030A0"/>
                          </a:solidFill>
                        </a:rPr>
                        <a:t>–</a:t>
                      </a:r>
                      <a:endParaRPr lang="pt-PT" sz="1200" b="1" baseline="0" dirty="0">
                        <a:solidFill>
                          <a:srgbClr val="7030A0"/>
                        </a:solidFill>
                      </a:endParaRPr>
                    </a:p>
                    <a:p>
                      <a:r>
                        <a:rPr lang="pt-PT" sz="1200" b="1" baseline="0" dirty="0">
                          <a:solidFill>
                            <a:srgbClr val="7030A0"/>
                          </a:solidFill>
                        </a:rPr>
                        <a:t>CD16</a:t>
                      </a:r>
                      <a:r>
                        <a:rPr lang="pt-PT" sz="1200" b="1" baseline="30000" dirty="0">
                          <a:solidFill>
                            <a:srgbClr val="7030A0"/>
                          </a:solidFill>
                        </a:rPr>
                        <a:t>–</a:t>
                      </a:r>
                      <a:endParaRPr lang="pt-PT" sz="1200" b="1" baseline="0" dirty="0">
                        <a:solidFill>
                          <a:srgbClr val="7030A0"/>
                        </a:solidFill>
                      </a:endParaRPr>
                    </a:p>
                    <a:p>
                      <a:r>
                        <a:rPr lang="pt-PT" sz="1200" b="1" baseline="0" dirty="0">
                          <a:solidFill>
                            <a:srgbClr val="7030A0"/>
                          </a:solidFill>
                        </a:rPr>
                        <a:t>CD19</a:t>
                      </a:r>
                      <a:r>
                        <a:rPr lang="pt-PT" sz="1200" b="1" baseline="30000" dirty="0">
                          <a:solidFill>
                            <a:srgbClr val="7030A0"/>
                          </a:solidFill>
                        </a:rPr>
                        <a:t>–</a:t>
                      </a:r>
                      <a:endParaRPr lang="pt-PT" sz="1200" b="1" baseline="0" dirty="0">
                        <a:solidFill>
                          <a:srgbClr val="7030A0"/>
                        </a:solidFill>
                      </a:endParaRPr>
                    </a:p>
                    <a:p>
                      <a:r>
                        <a:rPr lang="pt-PT" sz="1200" b="1" baseline="0" dirty="0">
                          <a:solidFill>
                            <a:srgbClr val="7030A0"/>
                          </a:solidFill>
                        </a:rPr>
                        <a:t>CD20</a:t>
                      </a:r>
                      <a:r>
                        <a:rPr lang="pt-PT" sz="1200" kern="1200" baseline="30000" dirty="0">
                          <a:solidFill>
                            <a:schemeClr val="tx1"/>
                          </a:solidFill>
                          <a:effectLst/>
                          <a:latin typeface="+mn-lt"/>
                          <a:ea typeface="+mn-ea"/>
                          <a:cs typeface="+mn-cs"/>
                        </a:rPr>
                        <a:t>–</a:t>
                      </a:r>
                      <a:endParaRPr lang="pt-PT" sz="1100" b="1" baseline="0" dirty="0">
                        <a:solidFill>
                          <a:srgbClr val="7030A0"/>
                        </a:solidFill>
                      </a:endParaRPr>
                    </a:p>
                    <a:p>
                      <a:r>
                        <a:rPr lang="pt-PT" sz="1200" b="1" baseline="0" dirty="0">
                          <a:solidFill>
                            <a:srgbClr val="7030A0"/>
                          </a:solidFill>
                        </a:rPr>
                        <a:t>(CD45</a:t>
                      </a:r>
                      <a:r>
                        <a:rPr lang="pt-PT" sz="1200" b="1" baseline="30000" dirty="0">
                          <a:solidFill>
                            <a:srgbClr val="7030A0"/>
                          </a:solidFill>
                        </a:rPr>
                        <a:t>–</a:t>
                      </a:r>
                      <a:r>
                        <a:rPr lang="pt-PT" sz="1200" b="1" baseline="0" dirty="0">
                          <a:solidFill>
                            <a:srgbClr val="7030A0"/>
                          </a:solidFill>
                        </a:rPr>
                        <a:t>)</a:t>
                      </a:r>
                    </a:p>
                  </a:txBody>
                  <a:tcPr/>
                </a:tc>
                <a:extLst>
                  <a:ext uri="{0D108BD9-81ED-4DB2-BD59-A6C34878D82A}">
                    <a16:rowId xmlns:a16="http://schemas.microsoft.com/office/drawing/2014/main" val="1241665267"/>
                  </a:ext>
                </a:extLst>
              </a:tr>
            </a:tbl>
          </a:graphicData>
        </a:graphic>
      </p:graphicFrame>
    </p:spTree>
    <p:extLst>
      <p:ext uri="{BB962C8B-B14F-4D97-AF65-F5344CB8AC3E}">
        <p14:creationId xmlns:p14="http://schemas.microsoft.com/office/powerpoint/2010/main" val="41902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20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3" grpId="0"/>
      <p:bldP spid="14" grpId="0"/>
      <p:bldP spid="15" grpId="0"/>
      <p:bldP spid="17" grpId="0"/>
      <p:bldP spid="18" grpId="0"/>
      <p:bldP spid="29" grpId="0"/>
      <p:bldP spid="30" grpId="0"/>
      <p:bldP spid="31" grpId="0"/>
      <p:bldP spid="32" grpId="0"/>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716E15C-E58F-48B0-8EBC-B0B7EC75755B}"/>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Esquema geral da manutenção dos tecidos</a:t>
            </a:r>
            <a:endParaRPr lang="en-GB">
              <a:ln w="0"/>
              <a:solidFill>
                <a:schemeClr val="accent1"/>
              </a:solidFill>
              <a:effectLst>
                <a:outerShdw blurRad="38100" dist="25400" dir="5400000" algn="ctr" rotWithShape="0">
                  <a:srgbClr val="6E747A">
                    <a:alpha val="43000"/>
                  </a:srgbClr>
                </a:outerShdw>
              </a:effectLst>
            </a:endParaRPr>
          </a:p>
        </p:txBody>
      </p:sp>
      <p:grpSp>
        <p:nvGrpSpPr>
          <p:cNvPr id="13" name="Agrupar 12">
            <a:extLst>
              <a:ext uri="{FF2B5EF4-FFF2-40B4-BE49-F238E27FC236}">
                <a16:creationId xmlns:a16="http://schemas.microsoft.com/office/drawing/2014/main" id="{EFA10ABE-A754-4BC2-82E6-25E138810212}"/>
              </a:ext>
            </a:extLst>
          </p:cNvPr>
          <p:cNvGrpSpPr/>
          <p:nvPr/>
        </p:nvGrpSpPr>
        <p:grpSpPr>
          <a:xfrm>
            <a:off x="4224750" y="1690688"/>
            <a:ext cx="3742499" cy="4727059"/>
            <a:chOff x="4224750" y="1690688"/>
            <a:chExt cx="3742499" cy="4727059"/>
          </a:xfrm>
        </p:grpSpPr>
        <p:sp>
          <p:nvSpPr>
            <p:cNvPr id="5" name="CaixaDeTexto 4">
              <a:extLst>
                <a:ext uri="{FF2B5EF4-FFF2-40B4-BE49-F238E27FC236}">
                  <a16:creationId xmlns:a16="http://schemas.microsoft.com/office/drawing/2014/main" id="{D362BCB9-3545-4D7E-801C-17BCE8897FBE}"/>
                </a:ext>
              </a:extLst>
            </p:cNvPr>
            <p:cNvSpPr txBox="1"/>
            <p:nvPr/>
          </p:nvSpPr>
          <p:spPr>
            <a:xfrm>
              <a:off x="4224750" y="5832972"/>
              <a:ext cx="3742499" cy="584775"/>
            </a:xfrm>
            <a:prstGeom prst="rect">
              <a:avLst/>
            </a:prstGeom>
            <a:noFill/>
          </p:spPr>
          <p:txBody>
            <a:bodyPr wrap="none" rtlCol="0">
              <a:spAutoFit/>
            </a:bodyPr>
            <a:lstStyle/>
            <a:p>
              <a:r>
                <a:rPr lang="pt-PT" sz="3200"/>
                <a:t>células basais (TERT</a:t>
              </a:r>
              <a:r>
                <a:rPr lang="pt-PT" sz="3200" baseline="30000"/>
                <a:t>+</a:t>
              </a:r>
              <a:r>
                <a:rPr lang="pt-PT" sz="3200"/>
                <a:t>)</a:t>
              </a:r>
              <a:endParaRPr lang="en-GB" sz="3200"/>
            </a:p>
          </p:txBody>
        </p:sp>
        <p:sp>
          <p:nvSpPr>
            <p:cNvPr id="6" name="CaixaDeTexto 5">
              <a:extLst>
                <a:ext uri="{FF2B5EF4-FFF2-40B4-BE49-F238E27FC236}">
                  <a16:creationId xmlns:a16="http://schemas.microsoft.com/office/drawing/2014/main" id="{BC924115-C717-4058-8C71-8F6DDB50E350}"/>
                </a:ext>
              </a:extLst>
            </p:cNvPr>
            <p:cNvSpPr txBox="1"/>
            <p:nvPr/>
          </p:nvSpPr>
          <p:spPr>
            <a:xfrm>
              <a:off x="4329329" y="4452212"/>
              <a:ext cx="3533340" cy="584775"/>
            </a:xfrm>
            <a:prstGeom prst="rect">
              <a:avLst/>
            </a:prstGeom>
            <a:noFill/>
          </p:spPr>
          <p:txBody>
            <a:bodyPr wrap="none" rtlCol="0">
              <a:spAutoFit/>
            </a:bodyPr>
            <a:lstStyle/>
            <a:p>
              <a:r>
                <a:rPr lang="pt-PT" sz="3200"/>
                <a:t>células progenitoras</a:t>
              </a:r>
              <a:endParaRPr lang="en-GB" sz="3200"/>
            </a:p>
          </p:txBody>
        </p:sp>
        <p:sp>
          <p:nvSpPr>
            <p:cNvPr id="7" name="CaixaDeTexto 6">
              <a:extLst>
                <a:ext uri="{FF2B5EF4-FFF2-40B4-BE49-F238E27FC236}">
                  <a16:creationId xmlns:a16="http://schemas.microsoft.com/office/drawing/2014/main" id="{2131D908-34E3-4E10-ADE9-F69F3B52491A}"/>
                </a:ext>
              </a:extLst>
            </p:cNvPr>
            <p:cNvSpPr txBox="1"/>
            <p:nvPr/>
          </p:nvSpPr>
          <p:spPr>
            <a:xfrm>
              <a:off x="4274603" y="3071450"/>
              <a:ext cx="3642792" cy="584775"/>
            </a:xfrm>
            <a:prstGeom prst="rect">
              <a:avLst/>
            </a:prstGeom>
            <a:noFill/>
          </p:spPr>
          <p:txBody>
            <a:bodyPr wrap="none" rtlCol="0">
              <a:spAutoFit/>
            </a:bodyPr>
            <a:lstStyle/>
            <a:p>
              <a:r>
                <a:rPr lang="pt-PT" sz="3200"/>
                <a:t>células diferenciadas</a:t>
              </a:r>
              <a:endParaRPr lang="en-GB" sz="3200"/>
            </a:p>
          </p:txBody>
        </p:sp>
        <p:sp>
          <p:nvSpPr>
            <p:cNvPr id="8" name="CaixaDeTexto 7">
              <a:extLst>
                <a:ext uri="{FF2B5EF4-FFF2-40B4-BE49-F238E27FC236}">
                  <a16:creationId xmlns:a16="http://schemas.microsoft.com/office/drawing/2014/main" id="{1D7842C9-4B72-44C5-A2B9-3391C2566B3A}"/>
                </a:ext>
              </a:extLst>
            </p:cNvPr>
            <p:cNvSpPr txBox="1"/>
            <p:nvPr/>
          </p:nvSpPr>
          <p:spPr>
            <a:xfrm>
              <a:off x="5224318" y="1690688"/>
              <a:ext cx="1743362" cy="584775"/>
            </a:xfrm>
            <a:prstGeom prst="rect">
              <a:avLst/>
            </a:prstGeom>
            <a:noFill/>
          </p:spPr>
          <p:txBody>
            <a:bodyPr wrap="none" rtlCol="0">
              <a:spAutoFit/>
            </a:bodyPr>
            <a:lstStyle/>
            <a:p>
              <a:r>
                <a:rPr lang="pt-PT" sz="3200"/>
                <a:t>apoptose</a:t>
              </a:r>
              <a:endParaRPr lang="en-GB" sz="3200"/>
            </a:p>
          </p:txBody>
        </p:sp>
        <p:sp>
          <p:nvSpPr>
            <p:cNvPr id="9" name="Seta: Movimento Para a Direita 8">
              <a:extLst>
                <a:ext uri="{FF2B5EF4-FFF2-40B4-BE49-F238E27FC236}">
                  <a16:creationId xmlns:a16="http://schemas.microsoft.com/office/drawing/2014/main" id="{D25FADA1-AF70-4167-95D9-99D67F710F62}"/>
                </a:ext>
              </a:extLst>
            </p:cNvPr>
            <p:cNvSpPr/>
            <p:nvPr/>
          </p:nvSpPr>
          <p:spPr>
            <a:xfrm rot="16200000">
              <a:off x="5757156" y="5108410"/>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eta: Movimento Para a Direita 9">
              <a:extLst>
                <a:ext uri="{FF2B5EF4-FFF2-40B4-BE49-F238E27FC236}">
                  <a16:creationId xmlns:a16="http://schemas.microsoft.com/office/drawing/2014/main" id="{6AF5B826-F17D-4BEB-8C64-4611793B0230}"/>
                </a:ext>
              </a:extLst>
            </p:cNvPr>
            <p:cNvSpPr/>
            <p:nvPr/>
          </p:nvSpPr>
          <p:spPr>
            <a:xfrm rot="16200000">
              <a:off x="5757156" y="3727648"/>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eta: Movimento Para a Direita 10">
              <a:extLst>
                <a:ext uri="{FF2B5EF4-FFF2-40B4-BE49-F238E27FC236}">
                  <a16:creationId xmlns:a16="http://schemas.microsoft.com/office/drawing/2014/main" id="{492ABE07-3E27-4D28-9DE1-BF888173AD94}"/>
                </a:ext>
              </a:extLst>
            </p:cNvPr>
            <p:cNvSpPr/>
            <p:nvPr/>
          </p:nvSpPr>
          <p:spPr>
            <a:xfrm rot="16200000">
              <a:off x="5757156" y="2346886"/>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Agrupar 35">
            <a:extLst>
              <a:ext uri="{FF2B5EF4-FFF2-40B4-BE49-F238E27FC236}">
                <a16:creationId xmlns:a16="http://schemas.microsoft.com/office/drawing/2014/main" id="{4602214D-0173-408C-9A31-519CFAC33821}"/>
              </a:ext>
            </a:extLst>
          </p:cNvPr>
          <p:cNvGrpSpPr/>
          <p:nvPr/>
        </p:nvGrpSpPr>
        <p:grpSpPr>
          <a:xfrm>
            <a:off x="7619788" y="5700294"/>
            <a:ext cx="1336535" cy="875587"/>
            <a:chOff x="8289703" y="5687565"/>
            <a:chExt cx="1336535" cy="875587"/>
          </a:xfrm>
        </p:grpSpPr>
        <p:sp>
          <p:nvSpPr>
            <p:cNvPr id="14" name="Oval 13">
              <a:extLst>
                <a:ext uri="{FF2B5EF4-FFF2-40B4-BE49-F238E27FC236}">
                  <a16:creationId xmlns:a16="http://schemas.microsoft.com/office/drawing/2014/main" id="{27F17448-43D8-474B-A18C-F8657A03A7AB}"/>
                </a:ext>
              </a:extLst>
            </p:cNvPr>
            <p:cNvSpPr/>
            <p:nvPr/>
          </p:nvSpPr>
          <p:spPr>
            <a:xfrm>
              <a:off x="8289703" y="5845441"/>
              <a:ext cx="559836" cy="559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co 14">
              <a:extLst>
                <a:ext uri="{FF2B5EF4-FFF2-40B4-BE49-F238E27FC236}">
                  <a16:creationId xmlns:a16="http://schemas.microsoft.com/office/drawing/2014/main" id="{0D26901E-0132-4D27-8425-A069CD33C1D6}"/>
                </a:ext>
              </a:extLst>
            </p:cNvPr>
            <p:cNvSpPr/>
            <p:nvPr/>
          </p:nvSpPr>
          <p:spPr>
            <a:xfrm rot="18000000">
              <a:off x="8734199" y="5671113"/>
              <a:ext cx="875587" cy="908491"/>
            </a:xfrm>
            <a:prstGeom prst="arc">
              <a:avLst>
                <a:gd name="adj1" fmla="val 16200000"/>
                <a:gd name="adj2" fmla="val 12821406"/>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7" name="Agrupar 36">
            <a:extLst>
              <a:ext uri="{FF2B5EF4-FFF2-40B4-BE49-F238E27FC236}">
                <a16:creationId xmlns:a16="http://schemas.microsoft.com/office/drawing/2014/main" id="{8340496F-E579-4C8E-AE4A-86D1104A7100}"/>
              </a:ext>
            </a:extLst>
          </p:cNvPr>
          <p:cNvGrpSpPr/>
          <p:nvPr/>
        </p:nvGrpSpPr>
        <p:grpSpPr>
          <a:xfrm>
            <a:off x="6423319" y="4630308"/>
            <a:ext cx="2943791" cy="228582"/>
            <a:chOff x="8175412" y="4630308"/>
            <a:chExt cx="2943791" cy="228582"/>
          </a:xfrm>
        </p:grpSpPr>
        <p:sp>
          <p:nvSpPr>
            <p:cNvPr id="16" name="Oval 15">
              <a:extLst>
                <a:ext uri="{FF2B5EF4-FFF2-40B4-BE49-F238E27FC236}">
                  <a16:creationId xmlns:a16="http://schemas.microsoft.com/office/drawing/2014/main" id="{BAC4A55B-9402-4B7B-BDAC-BEF981E90214}"/>
                </a:ext>
              </a:extLst>
            </p:cNvPr>
            <p:cNvSpPr/>
            <p:nvPr/>
          </p:nvSpPr>
          <p:spPr>
            <a:xfrm>
              <a:off x="817541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1DB1E46-2D88-40E4-9719-255E098A3E21}"/>
                </a:ext>
              </a:extLst>
            </p:cNvPr>
            <p:cNvSpPr/>
            <p:nvPr/>
          </p:nvSpPr>
          <p:spPr>
            <a:xfrm>
              <a:off x="847710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3E2BC94-1FF1-4305-8DF2-F7A40F67BF1C}"/>
                </a:ext>
              </a:extLst>
            </p:cNvPr>
            <p:cNvSpPr/>
            <p:nvPr/>
          </p:nvSpPr>
          <p:spPr>
            <a:xfrm>
              <a:off x="877879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2AD0248-2A9D-495E-BB5F-3DDD0D9CAD10}"/>
                </a:ext>
              </a:extLst>
            </p:cNvPr>
            <p:cNvSpPr/>
            <p:nvPr/>
          </p:nvSpPr>
          <p:spPr>
            <a:xfrm>
              <a:off x="908048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EF6CDE2-2509-4BB7-BD51-6BEBA17883CE}"/>
                </a:ext>
              </a:extLst>
            </p:cNvPr>
            <p:cNvSpPr/>
            <p:nvPr/>
          </p:nvSpPr>
          <p:spPr>
            <a:xfrm>
              <a:off x="938217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324CBA2-6305-4316-85E1-FDAD0FFCAA57}"/>
                </a:ext>
              </a:extLst>
            </p:cNvPr>
            <p:cNvSpPr/>
            <p:nvPr/>
          </p:nvSpPr>
          <p:spPr>
            <a:xfrm>
              <a:off x="968386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D1EB995-0F44-466E-B65B-52422B4259BB}"/>
                </a:ext>
              </a:extLst>
            </p:cNvPr>
            <p:cNvSpPr/>
            <p:nvPr/>
          </p:nvSpPr>
          <p:spPr>
            <a:xfrm>
              <a:off x="998555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86C24EDB-EFA9-43E1-92A2-CC6A7C8E8AD7}"/>
                </a:ext>
              </a:extLst>
            </p:cNvPr>
            <p:cNvSpPr/>
            <p:nvPr/>
          </p:nvSpPr>
          <p:spPr>
            <a:xfrm>
              <a:off x="1028724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40EBB3F-3911-4F5B-A641-EE3A5EC66D88}"/>
                </a:ext>
              </a:extLst>
            </p:cNvPr>
            <p:cNvSpPr/>
            <p:nvPr/>
          </p:nvSpPr>
          <p:spPr>
            <a:xfrm>
              <a:off x="1058893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F05647E-3DA6-4A7E-88E4-5340BC021B76}"/>
                </a:ext>
              </a:extLst>
            </p:cNvPr>
            <p:cNvSpPr/>
            <p:nvPr/>
          </p:nvSpPr>
          <p:spPr>
            <a:xfrm>
              <a:off x="10890621"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CaixaDeTexto 25">
            <a:extLst>
              <a:ext uri="{FF2B5EF4-FFF2-40B4-BE49-F238E27FC236}">
                <a16:creationId xmlns:a16="http://schemas.microsoft.com/office/drawing/2014/main" id="{16E3D9BA-AE61-48D9-84F0-E5086739BBB3}"/>
              </a:ext>
            </a:extLst>
          </p:cNvPr>
          <p:cNvSpPr txBox="1"/>
          <p:nvPr/>
        </p:nvSpPr>
        <p:spPr>
          <a:xfrm>
            <a:off x="7538193" y="4908584"/>
            <a:ext cx="781689" cy="400110"/>
          </a:xfrm>
          <a:prstGeom prst="rect">
            <a:avLst/>
          </a:prstGeom>
          <a:noFill/>
        </p:spPr>
        <p:txBody>
          <a:bodyPr wrap="none" rtlCol="0">
            <a:spAutoFit/>
          </a:bodyPr>
          <a:lstStyle/>
          <a:p>
            <a:r>
              <a:rPr lang="pt-PT" sz="2000"/>
              <a:t>TERT</a:t>
            </a:r>
            <a:r>
              <a:rPr lang="pt-PT" sz="2000" baseline="30000"/>
              <a:t>–</a:t>
            </a:r>
            <a:endParaRPr lang="en-GB" sz="2000" baseline="30000"/>
          </a:p>
        </p:txBody>
      </p:sp>
      <p:grpSp>
        <p:nvGrpSpPr>
          <p:cNvPr id="38" name="Agrupar 37">
            <a:extLst>
              <a:ext uri="{FF2B5EF4-FFF2-40B4-BE49-F238E27FC236}">
                <a16:creationId xmlns:a16="http://schemas.microsoft.com/office/drawing/2014/main" id="{F40E8E07-395F-43D4-B019-9E48C164B4B0}"/>
              </a:ext>
            </a:extLst>
          </p:cNvPr>
          <p:cNvGrpSpPr/>
          <p:nvPr/>
        </p:nvGrpSpPr>
        <p:grpSpPr>
          <a:xfrm>
            <a:off x="6264003" y="3023930"/>
            <a:ext cx="3262423" cy="677688"/>
            <a:chOff x="8062072" y="3071450"/>
            <a:chExt cx="3262423" cy="677688"/>
          </a:xfrm>
        </p:grpSpPr>
        <p:sp>
          <p:nvSpPr>
            <p:cNvPr id="28" name="Retângulo 27">
              <a:extLst>
                <a:ext uri="{FF2B5EF4-FFF2-40B4-BE49-F238E27FC236}">
                  <a16:creationId xmlns:a16="http://schemas.microsoft.com/office/drawing/2014/main" id="{2FCFA9B5-800B-49E4-B4C5-1FEBC3D4BB98}"/>
                </a:ext>
              </a:extLst>
            </p:cNvPr>
            <p:cNvSpPr/>
            <p:nvPr/>
          </p:nvSpPr>
          <p:spPr>
            <a:xfrm>
              <a:off x="8062072" y="3179926"/>
              <a:ext cx="460736" cy="460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riângulo isósceles 28">
              <a:extLst>
                <a:ext uri="{FF2B5EF4-FFF2-40B4-BE49-F238E27FC236}">
                  <a16:creationId xmlns:a16="http://schemas.microsoft.com/office/drawing/2014/main" id="{837FEBEF-7D5B-4EC8-AFC5-285C5BD8485C}"/>
                </a:ext>
              </a:extLst>
            </p:cNvPr>
            <p:cNvSpPr/>
            <p:nvPr/>
          </p:nvSpPr>
          <p:spPr>
            <a:xfrm>
              <a:off x="8679105" y="3172207"/>
              <a:ext cx="531845" cy="4761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tângulo: Cantos Arredondados 29">
              <a:extLst>
                <a:ext uri="{FF2B5EF4-FFF2-40B4-BE49-F238E27FC236}">
                  <a16:creationId xmlns:a16="http://schemas.microsoft.com/office/drawing/2014/main" id="{52344BCE-8EEC-4146-B67C-4BDA8099C78D}"/>
                </a:ext>
              </a:extLst>
            </p:cNvPr>
            <p:cNvSpPr/>
            <p:nvPr/>
          </p:nvSpPr>
          <p:spPr>
            <a:xfrm>
              <a:off x="10176687" y="3166449"/>
              <a:ext cx="487690" cy="487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entágono 30">
              <a:extLst>
                <a:ext uri="{FF2B5EF4-FFF2-40B4-BE49-F238E27FC236}">
                  <a16:creationId xmlns:a16="http://schemas.microsoft.com/office/drawing/2014/main" id="{8E069DB9-444D-4942-BCF3-B7DEB4988B73}"/>
                </a:ext>
              </a:extLst>
            </p:cNvPr>
            <p:cNvSpPr/>
            <p:nvPr/>
          </p:nvSpPr>
          <p:spPr>
            <a:xfrm>
              <a:off x="10820673" y="3148916"/>
              <a:ext cx="503822" cy="52275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strela: 4 Pontos 31">
              <a:extLst>
                <a:ext uri="{FF2B5EF4-FFF2-40B4-BE49-F238E27FC236}">
                  <a16:creationId xmlns:a16="http://schemas.microsoft.com/office/drawing/2014/main" id="{8352ADCF-A311-4CB5-BDE8-401E48C40F88}"/>
                </a:ext>
              </a:extLst>
            </p:cNvPr>
            <p:cNvSpPr/>
            <p:nvPr/>
          </p:nvSpPr>
          <p:spPr>
            <a:xfrm>
              <a:off x="9367247" y="3071450"/>
              <a:ext cx="653143" cy="677688"/>
            </a:xfrm>
            <a:prstGeom prst="star4">
              <a:avLst>
                <a:gd name="adj" fmla="val 20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Android Pie; U+1F92A; Emoji">
            <a:extLst>
              <a:ext uri="{FF2B5EF4-FFF2-40B4-BE49-F238E27FC236}">
                <a16:creationId xmlns:a16="http://schemas.microsoft.com/office/drawing/2014/main" id="{AE224D4B-9FA1-4300-B35E-002CC2723DA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590823" y="3750970"/>
            <a:ext cx="653143" cy="653143"/>
          </a:xfrm>
          <a:prstGeom prst="rect">
            <a:avLst/>
          </a:prstGeom>
          <a:noFill/>
          <a:extLst>
            <a:ext uri="{909E8E84-426E-40DD-AFC4-6F175D3DCCD1}">
              <a14:hiddenFill xmlns:a14="http://schemas.microsoft.com/office/drawing/2010/main">
                <a:solidFill>
                  <a:srgbClr val="FFFFFF"/>
                </a:solidFill>
              </a14:hiddenFill>
            </a:ext>
          </a:extLst>
        </p:spPr>
      </p:pic>
      <p:sp>
        <p:nvSpPr>
          <p:cNvPr id="35" name="Explosão: 14 Pontos 34">
            <a:extLst>
              <a:ext uri="{FF2B5EF4-FFF2-40B4-BE49-F238E27FC236}">
                <a16:creationId xmlns:a16="http://schemas.microsoft.com/office/drawing/2014/main" id="{A14C0A83-515A-46E9-A2DE-D615418EF6CE}"/>
              </a:ext>
            </a:extLst>
          </p:cNvPr>
          <p:cNvSpPr/>
          <p:nvPr/>
        </p:nvSpPr>
        <p:spPr>
          <a:xfrm rot="15707879">
            <a:off x="7568643" y="1644231"/>
            <a:ext cx="653143" cy="677688"/>
          </a:xfrm>
          <a:prstGeom prst="irregularSeal2">
            <a:avLst/>
          </a:prstGeom>
          <a:solidFill>
            <a:schemeClr val="accent1">
              <a:alpha val="42000"/>
            </a:schemeClr>
          </a:solidFill>
          <a:ln>
            <a:prstDash val="dash"/>
            <a:extLst>
              <a:ext uri="{C807C97D-BFC1-408E-A445-0C87EB9F89A2}">
                <ask:lineSketchStyleProps xmlns:ask="http://schemas.microsoft.com/office/drawing/2018/sketchyshapes" sd="1219033472">
                  <a:custGeom>
                    <a:avLst/>
                    <a:gdLst>
                      <a:gd name="connsiteX0" fmla="*/ 346589 w 653143"/>
                      <a:gd name="connsiteY0" fmla="*/ 136227 h 677688"/>
                      <a:gd name="connsiteX1" fmla="*/ 447221 w 653143"/>
                      <a:gd name="connsiteY1" fmla="*/ 0 h 677688"/>
                      <a:gd name="connsiteX2" fmla="*/ 439208 w 653143"/>
                      <a:gd name="connsiteY2" fmla="*/ 181250 h 677688"/>
                      <a:gd name="connsiteX3" fmla="*/ 544497 w 653143"/>
                      <a:gd name="connsiteY3" fmla="*/ 99519 h 677688"/>
                      <a:gd name="connsiteX4" fmla="*/ 495300 w 653143"/>
                      <a:gd name="connsiteY4" fmla="*/ 204937 h 677688"/>
                      <a:gd name="connsiteX5" fmla="*/ 653143 w 653143"/>
                      <a:gd name="connsiteY5" fmla="*/ 208483 h 677688"/>
                      <a:gd name="connsiteX6" fmla="*/ 513594 w 653143"/>
                      <a:gd name="connsiteY6" fmla="*/ 294982 h 677688"/>
                      <a:gd name="connsiteX7" fmla="*/ 552450 w 653143"/>
                      <a:gd name="connsiteY7" fmla="*/ 354217 h 677688"/>
                      <a:gd name="connsiteX8" fmla="*/ 495300 w 653143"/>
                      <a:gd name="connsiteY8" fmla="*/ 386219 h 677688"/>
                      <a:gd name="connsiteX9" fmla="*/ 570804 w 653143"/>
                      <a:gd name="connsiteY9" fmla="*/ 490445 h 677688"/>
                      <a:gd name="connsiteX10" fmla="*/ 442685 w 653143"/>
                      <a:gd name="connsiteY10" fmla="*/ 450223 h 677688"/>
                      <a:gd name="connsiteX11" fmla="*/ 451817 w 653143"/>
                      <a:gd name="connsiteY11" fmla="*/ 544974 h 677688"/>
                      <a:gd name="connsiteX12" fmla="*/ 368300 w 653143"/>
                      <a:gd name="connsiteY12" fmla="*/ 499951 h 677688"/>
                      <a:gd name="connsiteX13" fmla="*/ 351124 w 653143"/>
                      <a:gd name="connsiteY13" fmla="*/ 591157 h 677688"/>
                      <a:gd name="connsiteX14" fmla="*/ 298510 w 653143"/>
                      <a:gd name="connsiteY14" fmla="*/ 544974 h 677688"/>
                      <a:gd name="connsiteX15" fmla="*/ 263071 w 653143"/>
                      <a:gd name="connsiteY15" fmla="*/ 618453 h 677688"/>
                      <a:gd name="connsiteX16" fmla="*/ 227602 w 653143"/>
                      <a:gd name="connsiteY16" fmla="*/ 568661 h 677688"/>
                      <a:gd name="connsiteX17" fmla="*/ 148680 w 653143"/>
                      <a:gd name="connsiteY17" fmla="*/ 677688 h 677688"/>
                      <a:gd name="connsiteX18" fmla="*/ 145294 w 653143"/>
                      <a:gd name="connsiteY18" fmla="*/ 572269 h 677688"/>
                      <a:gd name="connsiteX19" fmla="*/ 38855 w 653143"/>
                      <a:gd name="connsiteY19" fmla="*/ 559249 h 677688"/>
                      <a:gd name="connsiteX20" fmla="*/ 100692 w 653143"/>
                      <a:gd name="connsiteY20" fmla="*/ 482225 h 677688"/>
                      <a:gd name="connsiteX21" fmla="*/ 0 w 653143"/>
                      <a:gd name="connsiteY21" fmla="*/ 404008 h 677688"/>
                      <a:gd name="connsiteX22" fmla="*/ 118986 w 653143"/>
                      <a:gd name="connsiteY22" fmla="*/ 363692 h 677688"/>
                      <a:gd name="connsiteX23" fmla="*/ 35439 w 653143"/>
                      <a:gd name="connsiteY23" fmla="*/ 259466 h 677688"/>
                      <a:gd name="connsiteX24" fmla="*/ 162439 w 653143"/>
                      <a:gd name="connsiteY24" fmla="*/ 245254 h 677688"/>
                      <a:gd name="connsiteX25" fmla="*/ 136131 w 653143"/>
                      <a:gd name="connsiteY25" fmla="*/ 113732 h 677688"/>
                      <a:gd name="connsiteX26" fmla="*/ 258535 w 653143"/>
                      <a:gd name="connsiteY26" fmla="*/ 200231 h 677688"/>
                      <a:gd name="connsiteX27" fmla="*/ 293974 w 653143"/>
                      <a:gd name="connsiteY27" fmla="*/ 59203 h 677688"/>
                      <a:gd name="connsiteX28" fmla="*/ 346589 w 653143"/>
                      <a:gd name="connsiteY28" fmla="*/ 136227 h 67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3143" h="677688" fill="none" extrusionOk="0">
                        <a:moveTo>
                          <a:pt x="346589" y="136227"/>
                        </a:moveTo>
                        <a:cubicBezTo>
                          <a:pt x="374362" y="71432"/>
                          <a:pt x="411742" y="77528"/>
                          <a:pt x="447221" y="0"/>
                        </a:cubicBezTo>
                        <a:cubicBezTo>
                          <a:pt x="445743" y="78166"/>
                          <a:pt x="438557" y="117033"/>
                          <a:pt x="439208" y="181250"/>
                        </a:cubicBezTo>
                        <a:cubicBezTo>
                          <a:pt x="466880" y="152018"/>
                          <a:pt x="510308" y="141515"/>
                          <a:pt x="544497" y="99519"/>
                        </a:cubicBezTo>
                        <a:cubicBezTo>
                          <a:pt x="535831" y="134851"/>
                          <a:pt x="499664" y="163141"/>
                          <a:pt x="495300" y="204937"/>
                        </a:cubicBezTo>
                        <a:cubicBezTo>
                          <a:pt x="533696" y="199507"/>
                          <a:pt x="613061" y="211947"/>
                          <a:pt x="653143" y="208483"/>
                        </a:cubicBezTo>
                        <a:cubicBezTo>
                          <a:pt x="592987" y="246848"/>
                          <a:pt x="546769" y="259399"/>
                          <a:pt x="513594" y="294982"/>
                        </a:cubicBezTo>
                        <a:cubicBezTo>
                          <a:pt x="531339" y="308304"/>
                          <a:pt x="531399" y="326399"/>
                          <a:pt x="552450" y="354217"/>
                        </a:cubicBezTo>
                        <a:cubicBezTo>
                          <a:pt x="535450" y="367494"/>
                          <a:pt x="515034" y="368137"/>
                          <a:pt x="495300" y="386219"/>
                        </a:cubicBezTo>
                        <a:cubicBezTo>
                          <a:pt x="534417" y="429034"/>
                          <a:pt x="543045" y="474993"/>
                          <a:pt x="570804" y="490445"/>
                        </a:cubicBezTo>
                        <a:cubicBezTo>
                          <a:pt x="507558" y="478423"/>
                          <a:pt x="484950" y="458654"/>
                          <a:pt x="442685" y="450223"/>
                        </a:cubicBezTo>
                        <a:cubicBezTo>
                          <a:pt x="445382" y="487218"/>
                          <a:pt x="447880" y="512606"/>
                          <a:pt x="451817" y="544974"/>
                        </a:cubicBezTo>
                        <a:cubicBezTo>
                          <a:pt x="430768" y="534125"/>
                          <a:pt x="402176" y="512449"/>
                          <a:pt x="368300" y="499951"/>
                        </a:cubicBezTo>
                        <a:cubicBezTo>
                          <a:pt x="369196" y="529656"/>
                          <a:pt x="348921" y="554935"/>
                          <a:pt x="351124" y="591157"/>
                        </a:cubicBezTo>
                        <a:cubicBezTo>
                          <a:pt x="331114" y="578750"/>
                          <a:pt x="321348" y="559769"/>
                          <a:pt x="298510" y="544974"/>
                        </a:cubicBezTo>
                        <a:cubicBezTo>
                          <a:pt x="292843" y="565117"/>
                          <a:pt x="268450" y="585622"/>
                          <a:pt x="263071" y="618453"/>
                        </a:cubicBezTo>
                        <a:cubicBezTo>
                          <a:pt x="243723" y="595408"/>
                          <a:pt x="244357" y="588618"/>
                          <a:pt x="227602" y="568661"/>
                        </a:cubicBezTo>
                        <a:cubicBezTo>
                          <a:pt x="196697" y="625450"/>
                          <a:pt x="175525" y="632221"/>
                          <a:pt x="148680" y="677688"/>
                        </a:cubicBezTo>
                        <a:cubicBezTo>
                          <a:pt x="147777" y="643766"/>
                          <a:pt x="149367" y="604642"/>
                          <a:pt x="145294" y="572269"/>
                        </a:cubicBezTo>
                        <a:cubicBezTo>
                          <a:pt x="97941" y="568488"/>
                          <a:pt x="66810" y="555652"/>
                          <a:pt x="38855" y="559249"/>
                        </a:cubicBezTo>
                        <a:cubicBezTo>
                          <a:pt x="49237" y="533389"/>
                          <a:pt x="94300" y="507759"/>
                          <a:pt x="100692" y="482225"/>
                        </a:cubicBezTo>
                        <a:cubicBezTo>
                          <a:pt x="60532" y="461403"/>
                          <a:pt x="48500" y="426357"/>
                          <a:pt x="0" y="404008"/>
                        </a:cubicBezTo>
                        <a:cubicBezTo>
                          <a:pt x="36409" y="378472"/>
                          <a:pt x="88874" y="387135"/>
                          <a:pt x="118986" y="363692"/>
                        </a:cubicBezTo>
                        <a:cubicBezTo>
                          <a:pt x="85815" y="335436"/>
                          <a:pt x="69065" y="278754"/>
                          <a:pt x="35439" y="259466"/>
                        </a:cubicBezTo>
                        <a:cubicBezTo>
                          <a:pt x="74024" y="244952"/>
                          <a:pt x="131388" y="255930"/>
                          <a:pt x="162439" y="245254"/>
                        </a:cubicBezTo>
                        <a:cubicBezTo>
                          <a:pt x="148237" y="182380"/>
                          <a:pt x="158981" y="160549"/>
                          <a:pt x="136131" y="113732"/>
                        </a:cubicBezTo>
                        <a:cubicBezTo>
                          <a:pt x="171106" y="119432"/>
                          <a:pt x="202277" y="173523"/>
                          <a:pt x="258535" y="200231"/>
                        </a:cubicBezTo>
                        <a:cubicBezTo>
                          <a:pt x="267244" y="130406"/>
                          <a:pt x="286316" y="95363"/>
                          <a:pt x="293974" y="59203"/>
                        </a:cubicBezTo>
                        <a:cubicBezTo>
                          <a:pt x="309987" y="78798"/>
                          <a:pt x="321453" y="114231"/>
                          <a:pt x="346589" y="136227"/>
                        </a:cubicBezTo>
                        <a:close/>
                      </a:path>
                      <a:path w="653143" h="677688" stroke="0" extrusionOk="0">
                        <a:moveTo>
                          <a:pt x="346589" y="136227"/>
                        </a:moveTo>
                        <a:cubicBezTo>
                          <a:pt x="380955" y="64782"/>
                          <a:pt x="414563" y="45103"/>
                          <a:pt x="447221" y="0"/>
                        </a:cubicBezTo>
                        <a:cubicBezTo>
                          <a:pt x="459406" y="63364"/>
                          <a:pt x="440705" y="115830"/>
                          <a:pt x="439208" y="181250"/>
                        </a:cubicBezTo>
                        <a:cubicBezTo>
                          <a:pt x="480658" y="148054"/>
                          <a:pt x="506091" y="136213"/>
                          <a:pt x="544497" y="99519"/>
                        </a:cubicBezTo>
                        <a:cubicBezTo>
                          <a:pt x="536996" y="127458"/>
                          <a:pt x="513161" y="151310"/>
                          <a:pt x="495300" y="204937"/>
                        </a:cubicBezTo>
                        <a:cubicBezTo>
                          <a:pt x="552234" y="187415"/>
                          <a:pt x="598099" y="225398"/>
                          <a:pt x="653143" y="208483"/>
                        </a:cubicBezTo>
                        <a:cubicBezTo>
                          <a:pt x="594210" y="253194"/>
                          <a:pt x="558908" y="250917"/>
                          <a:pt x="513594" y="294982"/>
                        </a:cubicBezTo>
                        <a:cubicBezTo>
                          <a:pt x="527899" y="303989"/>
                          <a:pt x="541606" y="343944"/>
                          <a:pt x="552450" y="354217"/>
                        </a:cubicBezTo>
                        <a:cubicBezTo>
                          <a:pt x="531848" y="367020"/>
                          <a:pt x="510859" y="370791"/>
                          <a:pt x="495300" y="386219"/>
                        </a:cubicBezTo>
                        <a:cubicBezTo>
                          <a:pt x="523374" y="400392"/>
                          <a:pt x="535722" y="450661"/>
                          <a:pt x="570804" y="490445"/>
                        </a:cubicBezTo>
                        <a:cubicBezTo>
                          <a:pt x="526551" y="485523"/>
                          <a:pt x="487390" y="452214"/>
                          <a:pt x="442685" y="450223"/>
                        </a:cubicBezTo>
                        <a:cubicBezTo>
                          <a:pt x="443640" y="476582"/>
                          <a:pt x="443400" y="508327"/>
                          <a:pt x="451817" y="544974"/>
                        </a:cubicBezTo>
                        <a:cubicBezTo>
                          <a:pt x="416350" y="527508"/>
                          <a:pt x="396169" y="505986"/>
                          <a:pt x="368300" y="499951"/>
                        </a:cubicBezTo>
                        <a:cubicBezTo>
                          <a:pt x="371782" y="537112"/>
                          <a:pt x="353114" y="560625"/>
                          <a:pt x="351124" y="591157"/>
                        </a:cubicBezTo>
                        <a:cubicBezTo>
                          <a:pt x="330542" y="573430"/>
                          <a:pt x="323253" y="556974"/>
                          <a:pt x="298510" y="544974"/>
                        </a:cubicBezTo>
                        <a:cubicBezTo>
                          <a:pt x="287527" y="577255"/>
                          <a:pt x="273244" y="581171"/>
                          <a:pt x="263071" y="618453"/>
                        </a:cubicBezTo>
                        <a:cubicBezTo>
                          <a:pt x="244979" y="597510"/>
                          <a:pt x="239634" y="580881"/>
                          <a:pt x="227602" y="568661"/>
                        </a:cubicBezTo>
                        <a:cubicBezTo>
                          <a:pt x="219761" y="600096"/>
                          <a:pt x="172522" y="636993"/>
                          <a:pt x="148680" y="677688"/>
                        </a:cubicBezTo>
                        <a:cubicBezTo>
                          <a:pt x="151156" y="646435"/>
                          <a:pt x="147160" y="609774"/>
                          <a:pt x="145294" y="572269"/>
                        </a:cubicBezTo>
                        <a:cubicBezTo>
                          <a:pt x="118931" y="576259"/>
                          <a:pt x="76718" y="554526"/>
                          <a:pt x="38855" y="559249"/>
                        </a:cubicBezTo>
                        <a:cubicBezTo>
                          <a:pt x="56147" y="533753"/>
                          <a:pt x="77980" y="513991"/>
                          <a:pt x="100692" y="482225"/>
                        </a:cubicBezTo>
                        <a:cubicBezTo>
                          <a:pt x="72118" y="460369"/>
                          <a:pt x="52735" y="427203"/>
                          <a:pt x="0" y="404008"/>
                        </a:cubicBezTo>
                        <a:cubicBezTo>
                          <a:pt x="45586" y="374149"/>
                          <a:pt x="90952" y="379257"/>
                          <a:pt x="118986" y="363692"/>
                        </a:cubicBezTo>
                        <a:cubicBezTo>
                          <a:pt x="94372" y="336867"/>
                          <a:pt x="66332" y="286640"/>
                          <a:pt x="35439" y="259466"/>
                        </a:cubicBezTo>
                        <a:cubicBezTo>
                          <a:pt x="94203" y="248000"/>
                          <a:pt x="134544" y="249393"/>
                          <a:pt x="162439" y="245254"/>
                        </a:cubicBezTo>
                        <a:cubicBezTo>
                          <a:pt x="140528" y="213506"/>
                          <a:pt x="149644" y="178277"/>
                          <a:pt x="136131" y="113732"/>
                        </a:cubicBezTo>
                        <a:cubicBezTo>
                          <a:pt x="173075" y="119572"/>
                          <a:pt x="222926" y="177757"/>
                          <a:pt x="258535" y="200231"/>
                        </a:cubicBezTo>
                        <a:cubicBezTo>
                          <a:pt x="260522" y="161004"/>
                          <a:pt x="286644" y="128831"/>
                          <a:pt x="293974" y="59203"/>
                        </a:cubicBezTo>
                        <a:cubicBezTo>
                          <a:pt x="309865" y="72498"/>
                          <a:pt x="326634" y="122270"/>
                          <a:pt x="346589" y="1362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aixaDeTexto 38">
            <a:extLst>
              <a:ext uri="{FF2B5EF4-FFF2-40B4-BE49-F238E27FC236}">
                <a16:creationId xmlns:a16="http://schemas.microsoft.com/office/drawing/2014/main" id="{D97B681A-C0B9-49CA-9058-F6CD8DEDA2F0}"/>
              </a:ext>
            </a:extLst>
          </p:cNvPr>
          <p:cNvSpPr txBox="1"/>
          <p:nvPr/>
        </p:nvSpPr>
        <p:spPr>
          <a:xfrm>
            <a:off x="9834017" y="5863748"/>
            <a:ext cx="1276311" cy="523220"/>
          </a:xfrm>
          <a:prstGeom prst="rect">
            <a:avLst/>
          </a:prstGeom>
          <a:noFill/>
        </p:spPr>
        <p:txBody>
          <a:bodyPr wrap="none" rtlCol="0">
            <a:spAutoFit/>
          </a:bodyPr>
          <a:lstStyle/>
          <a:p>
            <a:r>
              <a:rPr lang="pt-PT" sz="2800"/>
              <a:t>“</a:t>
            </a:r>
            <a:r>
              <a:rPr lang="pt-PT" sz="2800" err="1"/>
              <a:t>niche</a:t>
            </a:r>
            <a:r>
              <a:rPr lang="pt-PT" sz="2800"/>
              <a:t>”</a:t>
            </a:r>
            <a:endParaRPr lang="en-GB" sz="2800"/>
          </a:p>
        </p:txBody>
      </p:sp>
      <p:sp>
        <p:nvSpPr>
          <p:cNvPr id="41" name="CaixaDeTexto 40">
            <a:extLst>
              <a:ext uri="{FF2B5EF4-FFF2-40B4-BE49-F238E27FC236}">
                <a16:creationId xmlns:a16="http://schemas.microsoft.com/office/drawing/2014/main" id="{DAD642E3-6633-4D87-97B9-9D60E5B82C4D}"/>
              </a:ext>
            </a:extLst>
          </p:cNvPr>
          <p:cNvSpPr txBox="1"/>
          <p:nvPr/>
        </p:nvSpPr>
        <p:spPr>
          <a:xfrm>
            <a:off x="9473912" y="4487091"/>
            <a:ext cx="1996520" cy="523220"/>
          </a:xfrm>
          <a:prstGeom prst="rect">
            <a:avLst/>
          </a:prstGeom>
          <a:noFill/>
        </p:spPr>
        <p:txBody>
          <a:bodyPr wrap="square" rtlCol="0">
            <a:spAutoFit/>
          </a:bodyPr>
          <a:lstStyle/>
          <a:p>
            <a:pPr algn="ctr"/>
            <a:r>
              <a:rPr lang="pt-PT" sz="2800"/>
              <a:t>“</a:t>
            </a:r>
            <a:r>
              <a:rPr lang="pt-PT" sz="2800" err="1"/>
              <a:t>expansion</a:t>
            </a:r>
            <a:r>
              <a:rPr lang="pt-PT" sz="2800"/>
              <a:t>”</a:t>
            </a:r>
            <a:endParaRPr lang="en-GB" sz="2800"/>
          </a:p>
        </p:txBody>
      </p:sp>
      <p:sp>
        <p:nvSpPr>
          <p:cNvPr id="42" name="CaixaDeTexto 41">
            <a:extLst>
              <a:ext uri="{FF2B5EF4-FFF2-40B4-BE49-F238E27FC236}">
                <a16:creationId xmlns:a16="http://schemas.microsoft.com/office/drawing/2014/main" id="{94746438-7EC1-4D65-846F-50D159FCC5B7}"/>
              </a:ext>
            </a:extLst>
          </p:cNvPr>
          <p:cNvSpPr txBox="1"/>
          <p:nvPr/>
        </p:nvSpPr>
        <p:spPr>
          <a:xfrm>
            <a:off x="9569162" y="3132406"/>
            <a:ext cx="1806020" cy="523220"/>
          </a:xfrm>
          <a:prstGeom prst="rect">
            <a:avLst/>
          </a:prstGeom>
          <a:noFill/>
        </p:spPr>
        <p:txBody>
          <a:bodyPr wrap="square" rtlCol="0">
            <a:spAutoFit/>
          </a:bodyPr>
          <a:lstStyle/>
          <a:p>
            <a:pPr algn="ctr"/>
            <a:r>
              <a:rPr lang="pt-PT" sz="2800"/>
              <a:t>“</a:t>
            </a:r>
            <a:r>
              <a:rPr lang="pt-PT" sz="2800" err="1"/>
              <a:t>function</a:t>
            </a:r>
            <a:r>
              <a:rPr lang="pt-PT" sz="2800"/>
              <a:t>”</a:t>
            </a:r>
            <a:endParaRPr lang="en-GB" sz="2800"/>
          </a:p>
        </p:txBody>
      </p:sp>
      <p:sp>
        <p:nvSpPr>
          <p:cNvPr id="43" name="CaixaDeTexto 42">
            <a:extLst>
              <a:ext uri="{FF2B5EF4-FFF2-40B4-BE49-F238E27FC236}">
                <a16:creationId xmlns:a16="http://schemas.microsoft.com/office/drawing/2014/main" id="{D6B2F3EB-23ED-4983-84DC-BC749B1CB821}"/>
              </a:ext>
            </a:extLst>
          </p:cNvPr>
          <p:cNvSpPr txBox="1"/>
          <p:nvPr/>
        </p:nvSpPr>
        <p:spPr>
          <a:xfrm>
            <a:off x="9628943" y="1715237"/>
            <a:ext cx="1686458" cy="523220"/>
          </a:xfrm>
          <a:prstGeom prst="rect">
            <a:avLst/>
          </a:prstGeom>
          <a:noFill/>
        </p:spPr>
        <p:txBody>
          <a:bodyPr wrap="square" rtlCol="0">
            <a:spAutoFit/>
          </a:bodyPr>
          <a:lstStyle/>
          <a:p>
            <a:pPr algn="ctr"/>
            <a:r>
              <a:rPr lang="pt-PT" sz="2800"/>
              <a:t>“</a:t>
            </a:r>
            <a:r>
              <a:rPr lang="pt-PT" sz="2800" err="1"/>
              <a:t>renewal</a:t>
            </a:r>
            <a:r>
              <a:rPr lang="pt-PT" sz="2800"/>
              <a:t>”</a:t>
            </a:r>
            <a:endParaRPr lang="en-GB" sz="2800"/>
          </a:p>
        </p:txBody>
      </p:sp>
      <p:sp>
        <p:nvSpPr>
          <p:cNvPr id="44" name="CaixaDeTexto 43">
            <a:extLst>
              <a:ext uri="{FF2B5EF4-FFF2-40B4-BE49-F238E27FC236}">
                <a16:creationId xmlns:a16="http://schemas.microsoft.com/office/drawing/2014/main" id="{01F41D16-7734-4941-8C58-AE3ED0C0BBC6}"/>
              </a:ext>
            </a:extLst>
          </p:cNvPr>
          <p:cNvSpPr txBox="1"/>
          <p:nvPr/>
        </p:nvSpPr>
        <p:spPr>
          <a:xfrm>
            <a:off x="10153639" y="4908160"/>
            <a:ext cx="637065" cy="523220"/>
          </a:xfrm>
          <a:prstGeom prst="rect">
            <a:avLst/>
          </a:prstGeom>
          <a:noFill/>
        </p:spPr>
        <p:txBody>
          <a:bodyPr wrap="square" rtlCol="0">
            <a:spAutoFit/>
          </a:bodyPr>
          <a:lstStyle/>
          <a:p>
            <a:pPr algn="ctr"/>
            <a:r>
              <a:rPr lang="pt-PT" sz="2800"/>
              <a:t>TA</a:t>
            </a:r>
            <a:endParaRPr lang="en-GB" sz="2800"/>
          </a:p>
        </p:txBody>
      </p:sp>
      <p:sp>
        <p:nvSpPr>
          <p:cNvPr id="46" name="CaixaDeTexto 45">
            <a:extLst>
              <a:ext uri="{FF2B5EF4-FFF2-40B4-BE49-F238E27FC236}">
                <a16:creationId xmlns:a16="http://schemas.microsoft.com/office/drawing/2014/main" id="{11B7A617-6F3E-43D2-8386-360FD8C6C4BB}"/>
              </a:ext>
            </a:extLst>
          </p:cNvPr>
          <p:cNvSpPr txBox="1"/>
          <p:nvPr/>
        </p:nvSpPr>
        <p:spPr>
          <a:xfrm>
            <a:off x="7579934" y="5875272"/>
            <a:ext cx="637065" cy="523220"/>
          </a:xfrm>
          <a:prstGeom prst="rect">
            <a:avLst/>
          </a:prstGeom>
          <a:noFill/>
        </p:spPr>
        <p:txBody>
          <a:bodyPr wrap="square" rtlCol="0">
            <a:spAutoFit/>
          </a:bodyPr>
          <a:lstStyle/>
          <a:p>
            <a:pPr algn="ctr"/>
            <a:r>
              <a:rPr lang="pt-PT" sz="2800"/>
              <a:t>SC</a:t>
            </a:r>
            <a:endParaRPr lang="en-GB" sz="2800"/>
          </a:p>
        </p:txBody>
      </p:sp>
      <p:pic>
        <p:nvPicPr>
          <p:cNvPr id="45" name="Picture 2" descr="Android Pie; U+1F92A; Emoji">
            <a:extLst>
              <a:ext uri="{FF2B5EF4-FFF2-40B4-BE49-F238E27FC236}">
                <a16:creationId xmlns:a16="http://schemas.microsoft.com/office/drawing/2014/main" id="{77963EDD-5479-4B4C-BCF7-EC19CFFBBFCE}"/>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581981" y="5814792"/>
            <a:ext cx="632969" cy="64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3.7037E-6 L -0.17096 -3.7037E-6 " pathEditMode="relative" rAng="0" ptsTypes="AA">
                                      <p:cBhvr>
                                        <p:cTn id="6" dur="2000" fill="hold"/>
                                        <p:tgtEl>
                                          <p:spTgt spid="13"/>
                                        </p:tgtEl>
                                        <p:attrNameLst>
                                          <p:attrName>ppt_x</p:attrName>
                                          <p:attrName>ppt_y</p:attrName>
                                        </p:attrNameLst>
                                      </p:cBhvr>
                                      <p:rCtr x="-8555"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outVertical)">
                                      <p:cBhvr>
                                        <p:cTn id="23" dur="2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 calcmode="lin" valueType="num">
                                      <p:cBhvr>
                                        <p:cTn id="56" dur="1000" fill="hold"/>
                                        <p:tgtEl>
                                          <p:spTgt spid="1026"/>
                                        </p:tgtEl>
                                        <p:attrNameLst>
                                          <p:attrName>ppt_w</p:attrName>
                                        </p:attrNameLst>
                                      </p:cBhvr>
                                      <p:tavLst>
                                        <p:tav tm="0">
                                          <p:val>
                                            <p:fltVal val="0"/>
                                          </p:val>
                                        </p:tav>
                                        <p:tav tm="100000">
                                          <p:val>
                                            <p:strVal val="#ppt_w"/>
                                          </p:val>
                                        </p:tav>
                                      </p:tavLst>
                                    </p:anim>
                                    <p:anim calcmode="lin" valueType="num">
                                      <p:cBhvr>
                                        <p:cTn id="57" dur="1000" fill="hold"/>
                                        <p:tgtEl>
                                          <p:spTgt spid="1026"/>
                                        </p:tgtEl>
                                        <p:attrNameLst>
                                          <p:attrName>ppt_h</p:attrName>
                                        </p:attrNameLst>
                                      </p:cBhvr>
                                      <p:tavLst>
                                        <p:tav tm="0">
                                          <p:val>
                                            <p:fltVal val="0"/>
                                          </p:val>
                                        </p:tav>
                                        <p:tav tm="100000">
                                          <p:val>
                                            <p:strVal val="#ppt_h"/>
                                          </p:val>
                                        </p:tav>
                                      </p:tavLst>
                                    </p:anim>
                                    <p:animEffect transition="in" filter="fade">
                                      <p:cBhvr>
                                        <p:cTn id="58" dur="1000"/>
                                        <p:tgtEl>
                                          <p:spTgt spid="1026"/>
                                        </p:tgtEl>
                                      </p:cBhvr>
                                    </p:animEffect>
                                    <p:anim calcmode="lin" valueType="num">
                                      <p:cBhvr>
                                        <p:cTn id="59" dur="1000" fill="hold"/>
                                        <p:tgtEl>
                                          <p:spTgt spid="1026"/>
                                        </p:tgtEl>
                                        <p:attrNameLst>
                                          <p:attrName>ppt_x</p:attrName>
                                        </p:attrNameLst>
                                      </p:cBhvr>
                                      <p:tavLst>
                                        <p:tav tm="0">
                                          <p:val>
                                            <p:fltVal val="0.5"/>
                                          </p:val>
                                        </p:tav>
                                        <p:tav tm="100000">
                                          <p:val>
                                            <p:strVal val="#ppt_x"/>
                                          </p:val>
                                        </p:tav>
                                      </p:tavLst>
                                    </p:anim>
                                    <p:anim calcmode="lin" valueType="num">
                                      <p:cBhvr>
                                        <p:cTn id="60" dur="1000" fill="hold"/>
                                        <p:tgtEl>
                                          <p:spTgt spid="102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animBg="1"/>
      <p:bldP spid="39" grpId="0"/>
      <p:bldP spid="41" grpId="0"/>
      <p:bldP spid="42" grpId="0"/>
      <p:bldP spid="43" grpId="0"/>
      <p:bldP spid="44"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5F6C885-BD62-4C84-B77A-990E8CA1F134}"/>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sp>
        <p:nvSpPr>
          <p:cNvPr id="4" name="Marcador de Posição de Conteúdo 3">
            <a:extLst>
              <a:ext uri="{FF2B5EF4-FFF2-40B4-BE49-F238E27FC236}">
                <a16:creationId xmlns:a16="http://schemas.microsoft.com/office/drawing/2014/main" id="{0F7085A0-0AC3-40BA-8818-79E00B8EB25E}"/>
              </a:ext>
            </a:extLst>
          </p:cNvPr>
          <p:cNvSpPr>
            <a:spLocks noGrp="1"/>
          </p:cNvSpPr>
          <p:nvPr>
            <p:ph idx="1"/>
          </p:nvPr>
        </p:nvSpPr>
        <p:spPr>
          <a:xfrm>
            <a:off x="838200" y="1721757"/>
            <a:ext cx="10515600" cy="4771118"/>
          </a:xfrm>
        </p:spPr>
        <p:txBody>
          <a:bodyPr>
            <a:noAutofit/>
          </a:bodyPr>
          <a:lstStyle/>
          <a:p>
            <a:r>
              <a:rPr lang="pt-PT" dirty="0"/>
              <a:t>NOTCH (via 8)</a:t>
            </a:r>
          </a:p>
          <a:p>
            <a:pPr lvl="1"/>
            <a:r>
              <a:rPr lang="pt-PT" dirty="0"/>
              <a:t>Interação direta com célula adjacente (o ligando é uma proteína de membrana)</a:t>
            </a:r>
          </a:p>
          <a:p>
            <a:pPr lvl="1"/>
            <a:r>
              <a:rPr lang="pt-PT" dirty="0"/>
              <a:t>Decisão de papeis complementares entre células adjacentes</a:t>
            </a:r>
          </a:p>
          <a:p>
            <a:pPr lvl="1"/>
            <a:r>
              <a:rPr lang="pt-PT" dirty="0"/>
              <a:t>Frequente mediar sinais </a:t>
            </a:r>
            <a:r>
              <a:rPr lang="pt-PT" dirty="0" err="1"/>
              <a:t>Wnt</a:t>
            </a:r>
            <a:r>
              <a:rPr lang="pt-PT" dirty="0"/>
              <a:t> (via 10)</a:t>
            </a:r>
          </a:p>
          <a:p>
            <a:r>
              <a:rPr lang="pt-PT" dirty="0" err="1"/>
              <a:t>Hedgehog</a:t>
            </a:r>
            <a:r>
              <a:rPr lang="pt-PT" dirty="0"/>
              <a:t> (via 9)</a:t>
            </a:r>
          </a:p>
          <a:p>
            <a:pPr lvl="1"/>
            <a:r>
              <a:rPr lang="pt-PT" dirty="0"/>
              <a:t>Muito frequente produzir efeitos de posição</a:t>
            </a:r>
          </a:p>
          <a:p>
            <a:pPr lvl="1"/>
            <a:r>
              <a:rPr lang="pt-PT" dirty="0"/>
              <a:t>Ligando </a:t>
            </a:r>
            <a:r>
              <a:rPr lang="pt-PT" dirty="0" err="1"/>
              <a:t>secretado</a:t>
            </a:r>
            <a:r>
              <a:rPr lang="pt-PT" dirty="0"/>
              <a:t> pela </a:t>
            </a:r>
            <a:r>
              <a:rPr lang="pt-PT" dirty="0" err="1"/>
              <a:t>Dispatched</a:t>
            </a:r>
            <a:endParaRPr lang="pt-PT" dirty="0"/>
          </a:p>
          <a:p>
            <a:pPr lvl="1"/>
            <a:r>
              <a:rPr lang="pt-PT" dirty="0"/>
              <a:t>Transporte </a:t>
            </a:r>
            <a:r>
              <a:rPr lang="pt-PT" dirty="0" err="1"/>
              <a:t>intraflagelar</a:t>
            </a:r>
            <a:r>
              <a:rPr lang="pt-PT" dirty="0"/>
              <a:t> (cílios primários)</a:t>
            </a:r>
          </a:p>
          <a:p>
            <a:pPr lvl="1"/>
            <a:r>
              <a:rPr lang="pt-PT" dirty="0"/>
              <a:t>SHH (</a:t>
            </a:r>
            <a:r>
              <a:rPr lang="pt-PT" dirty="0" err="1"/>
              <a:t>Sonic</a:t>
            </a:r>
            <a:r>
              <a:rPr lang="pt-PT" dirty="0"/>
              <a:t>) envolvido em quase todos os processos de desenvolvimento; IHH (</a:t>
            </a:r>
            <a:r>
              <a:rPr lang="pt-PT" dirty="0" err="1"/>
              <a:t>Indian</a:t>
            </a:r>
            <a:r>
              <a:rPr lang="pt-PT" dirty="0"/>
              <a:t>) no dos ossos e pâncreas — e noutros com SHH; DHH (</a:t>
            </a:r>
            <a:r>
              <a:rPr lang="pt-PT" dirty="0" err="1"/>
              <a:t>Desert</a:t>
            </a:r>
            <a:r>
              <a:rPr lang="pt-PT" dirty="0"/>
              <a:t>) no desenvolvimento e funcionamento das gónadas</a:t>
            </a:r>
          </a:p>
        </p:txBody>
      </p:sp>
    </p:spTree>
    <p:extLst>
      <p:ext uri="{BB962C8B-B14F-4D97-AF65-F5344CB8AC3E}">
        <p14:creationId xmlns:p14="http://schemas.microsoft.com/office/powerpoint/2010/main" val="346939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5F6C885-BD62-4C84-B77A-990E8CA1F134}"/>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sp>
        <p:nvSpPr>
          <p:cNvPr id="4" name="Marcador de Posição de Conteúdo 3">
            <a:extLst>
              <a:ext uri="{FF2B5EF4-FFF2-40B4-BE49-F238E27FC236}">
                <a16:creationId xmlns:a16="http://schemas.microsoft.com/office/drawing/2014/main" id="{0F7085A0-0AC3-40BA-8818-79E00B8EB25E}"/>
              </a:ext>
            </a:extLst>
          </p:cNvPr>
          <p:cNvSpPr>
            <a:spLocks noGrp="1"/>
          </p:cNvSpPr>
          <p:nvPr>
            <p:ph idx="1"/>
          </p:nvPr>
        </p:nvSpPr>
        <p:spPr>
          <a:xfrm>
            <a:off x="838200" y="1575955"/>
            <a:ext cx="10515600" cy="4916920"/>
          </a:xfrm>
        </p:spPr>
        <p:txBody>
          <a:bodyPr>
            <a:noAutofit/>
          </a:bodyPr>
          <a:lstStyle/>
          <a:p>
            <a:r>
              <a:rPr lang="pt-PT" dirty="0" err="1"/>
              <a:t>Wnt</a:t>
            </a:r>
            <a:r>
              <a:rPr lang="pt-PT" dirty="0"/>
              <a:t> (via 10)</a:t>
            </a:r>
          </a:p>
          <a:p>
            <a:pPr lvl="1"/>
            <a:r>
              <a:rPr lang="pt-PT" dirty="0"/>
              <a:t>Família de </a:t>
            </a:r>
            <a:r>
              <a:rPr lang="pt-PT" dirty="0" err="1"/>
              <a:t>ligandos</a:t>
            </a:r>
            <a:r>
              <a:rPr lang="pt-PT" dirty="0"/>
              <a:t> muito diversa</a:t>
            </a:r>
          </a:p>
          <a:p>
            <a:pPr lvl="1"/>
            <a:r>
              <a:rPr lang="pt-PT" dirty="0"/>
              <a:t>Via canónica passa pelo recetor </a:t>
            </a:r>
            <a:r>
              <a:rPr lang="pt-PT" dirty="0" err="1"/>
              <a:t>Frizzled</a:t>
            </a:r>
            <a:r>
              <a:rPr lang="pt-PT" dirty="0"/>
              <a:t> (FRZ) e impede a destruição da </a:t>
            </a:r>
            <a:r>
              <a:rPr lang="el-GR" dirty="0"/>
              <a:t>β</a:t>
            </a:r>
            <a:r>
              <a:rPr lang="pt-PT" dirty="0"/>
              <a:t>-catenina (como na via 6); FRZ ligado a proteoglicanos (matriz)</a:t>
            </a:r>
          </a:p>
          <a:p>
            <a:pPr lvl="1"/>
            <a:r>
              <a:rPr lang="pt-PT" dirty="0"/>
              <a:t>Várias vias não canónicas, através de FRZ ou outros recetores</a:t>
            </a:r>
          </a:p>
          <a:p>
            <a:pPr lvl="1"/>
            <a:r>
              <a:rPr lang="pt-PT" dirty="0"/>
              <a:t>Sobretudo embrionária (onde é omnipresente), alguns efeitos de posição</a:t>
            </a:r>
          </a:p>
          <a:p>
            <a:pPr lvl="1"/>
            <a:r>
              <a:rPr lang="pt-PT" dirty="0"/>
              <a:t>Nichos de </a:t>
            </a:r>
            <a:r>
              <a:rPr lang="pt-PT" dirty="0" err="1"/>
              <a:t>stem</a:t>
            </a:r>
            <a:r>
              <a:rPr lang="pt-PT" dirty="0"/>
              <a:t> </a:t>
            </a:r>
            <a:r>
              <a:rPr lang="pt-PT" dirty="0" err="1"/>
              <a:t>cells</a:t>
            </a:r>
            <a:r>
              <a:rPr lang="pt-PT" dirty="0"/>
              <a:t> adultas (ação </a:t>
            </a:r>
            <a:r>
              <a:rPr lang="pt-PT" dirty="0" err="1"/>
              <a:t>parácrina</a:t>
            </a:r>
            <a:r>
              <a:rPr lang="pt-PT" dirty="0"/>
              <a:t>)</a:t>
            </a:r>
          </a:p>
          <a:p>
            <a:r>
              <a:rPr lang="pt-PT" dirty="0"/>
              <a:t>FGF (via 11)</a:t>
            </a:r>
          </a:p>
          <a:p>
            <a:pPr lvl="1"/>
            <a:r>
              <a:rPr lang="pt-PT" dirty="0"/>
              <a:t>Família de </a:t>
            </a:r>
            <a:r>
              <a:rPr lang="pt-PT" dirty="0" err="1"/>
              <a:t>ligandos</a:t>
            </a:r>
            <a:r>
              <a:rPr lang="pt-PT" dirty="0"/>
              <a:t> muito diversa, alguns endócrinos, outros intracelulares</a:t>
            </a:r>
          </a:p>
          <a:p>
            <a:pPr lvl="1"/>
            <a:r>
              <a:rPr lang="pt-PT" dirty="0"/>
              <a:t>Recetor RTK com </a:t>
            </a:r>
            <a:r>
              <a:rPr lang="pt-PT" dirty="0" err="1"/>
              <a:t>relay</a:t>
            </a:r>
            <a:r>
              <a:rPr lang="pt-PT" dirty="0"/>
              <a:t> semelhante à via 2</a:t>
            </a:r>
          </a:p>
          <a:p>
            <a:pPr lvl="1"/>
            <a:r>
              <a:rPr lang="pt-PT" dirty="0"/>
              <a:t>Frequente estar em contraposição com uma via BMP, onde costuma ser fator determinante da diferenciação; alguns efeitos de posição</a:t>
            </a:r>
          </a:p>
        </p:txBody>
      </p:sp>
    </p:spTree>
    <p:extLst>
      <p:ext uri="{BB962C8B-B14F-4D97-AF65-F5344CB8AC3E}">
        <p14:creationId xmlns:p14="http://schemas.microsoft.com/office/powerpoint/2010/main" val="34754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5F6C885-BD62-4C84-B77A-990E8CA1F134}"/>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sp>
        <p:nvSpPr>
          <p:cNvPr id="4" name="Marcador de Posição de Conteúdo 3">
            <a:extLst>
              <a:ext uri="{FF2B5EF4-FFF2-40B4-BE49-F238E27FC236}">
                <a16:creationId xmlns:a16="http://schemas.microsoft.com/office/drawing/2014/main" id="{0F7085A0-0AC3-40BA-8818-79E00B8EB25E}"/>
              </a:ext>
            </a:extLst>
          </p:cNvPr>
          <p:cNvSpPr>
            <a:spLocks noGrp="1"/>
          </p:cNvSpPr>
          <p:nvPr>
            <p:ph idx="1"/>
          </p:nvPr>
        </p:nvSpPr>
        <p:spPr/>
        <p:txBody>
          <a:bodyPr>
            <a:noAutofit/>
          </a:bodyPr>
          <a:lstStyle/>
          <a:p>
            <a:r>
              <a:rPr lang="pt-PT" dirty="0"/>
              <a:t>BMP/GDF (via 12)</a:t>
            </a:r>
          </a:p>
          <a:p>
            <a:pPr lvl="1"/>
            <a:r>
              <a:rPr lang="pt-PT" dirty="0"/>
              <a:t>Família de </a:t>
            </a:r>
            <a:r>
              <a:rPr lang="pt-PT" dirty="0" err="1"/>
              <a:t>ligandos</a:t>
            </a:r>
            <a:r>
              <a:rPr lang="pt-PT" dirty="0"/>
              <a:t> muito diversa (DVR: DPP-</a:t>
            </a:r>
            <a:r>
              <a:rPr lang="pt-PT" dirty="0" err="1"/>
              <a:t>Vg</a:t>
            </a:r>
            <a:r>
              <a:rPr lang="pt-PT" dirty="0"/>
              <a:t>-</a:t>
            </a:r>
            <a:r>
              <a:rPr lang="pt-PT" dirty="0" err="1"/>
              <a:t>Related</a:t>
            </a:r>
            <a:r>
              <a:rPr lang="pt-PT" dirty="0"/>
              <a:t>)</a:t>
            </a:r>
          </a:p>
          <a:p>
            <a:pPr lvl="1"/>
            <a:r>
              <a:rPr lang="pt-PT" dirty="0"/>
              <a:t>Muito semelhante à via de </a:t>
            </a:r>
            <a:r>
              <a:rPr lang="pt-PT" dirty="0" err="1"/>
              <a:t>anticrescimento</a:t>
            </a:r>
            <a:r>
              <a:rPr lang="pt-PT" dirty="0"/>
              <a:t> (7: TGF-</a:t>
            </a:r>
            <a:r>
              <a:rPr lang="el-GR" dirty="0"/>
              <a:t>β</a:t>
            </a:r>
            <a:r>
              <a:rPr lang="pt-PT" dirty="0"/>
              <a:t>), mas em vez dos </a:t>
            </a:r>
            <a:r>
              <a:rPr lang="pt-PT" dirty="0" err="1"/>
              <a:t>Smad</a:t>
            </a:r>
            <a:r>
              <a:rPr lang="pt-PT" dirty="0"/>
              <a:t> 2/3 utiliza os 1, 5 ou 8. Outras distinções:</a:t>
            </a:r>
          </a:p>
          <a:p>
            <a:pPr lvl="2"/>
            <a:r>
              <a:rPr lang="pt-PT" dirty="0"/>
              <a:t>Inibidores dos </a:t>
            </a:r>
            <a:r>
              <a:rPr lang="pt-PT" dirty="0" err="1"/>
              <a:t>ligandos</a:t>
            </a:r>
            <a:r>
              <a:rPr lang="pt-PT" dirty="0"/>
              <a:t> (</a:t>
            </a:r>
            <a:r>
              <a:rPr lang="pt-PT" dirty="0" err="1"/>
              <a:t>Noggin</a:t>
            </a:r>
            <a:r>
              <a:rPr lang="pt-PT" dirty="0"/>
              <a:t>, </a:t>
            </a:r>
            <a:r>
              <a:rPr lang="pt-PT" dirty="0" err="1"/>
              <a:t>Chordin</a:t>
            </a:r>
            <a:r>
              <a:rPr lang="pt-PT" dirty="0"/>
              <a:t>, </a:t>
            </a:r>
            <a:r>
              <a:rPr lang="pt-PT" dirty="0" err="1"/>
              <a:t>Gremlin</a:t>
            </a:r>
            <a:r>
              <a:rPr lang="pt-PT" dirty="0"/>
              <a:t>)</a:t>
            </a:r>
          </a:p>
          <a:p>
            <a:pPr lvl="2"/>
            <a:r>
              <a:rPr lang="pt-PT" dirty="0"/>
              <a:t>TGF-β frequentemente antagoniza </a:t>
            </a:r>
            <a:r>
              <a:rPr lang="pt-PT" dirty="0" err="1"/>
              <a:t>BMPs</a:t>
            </a:r>
            <a:endParaRPr lang="pt-PT" dirty="0"/>
          </a:p>
          <a:p>
            <a:pPr lvl="1"/>
            <a:r>
              <a:rPr lang="pt-PT" dirty="0"/>
              <a:t>Muitos </a:t>
            </a:r>
            <a:r>
              <a:rPr lang="pt-PT" dirty="0" err="1"/>
              <a:t>BMPs</a:t>
            </a:r>
            <a:r>
              <a:rPr lang="pt-PT" dirty="0"/>
              <a:t> envolvidos no desenvolvimento do sistema musculoesquelético, mas também em diversos sistemas</a:t>
            </a:r>
          </a:p>
          <a:p>
            <a:pPr lvl="1"/>
            <a:r>
              <a:rPr lang="pt-PT" dirty="0"/>
              <a:t>Frequente estar em contraposição com a via FGF, num papel de suporte à proliferação</a:t>
            </a:r>
          </a:p>
        </p:txBody>
      </p:sp>
    </p:spTree>
    <p:extLst>
      <p:ext uri="{BB962C8B-B14F-4D97-AF65-F5344CB8AC3E}">
        <p14:creationId xmlns:p14="http://schemas.microsoft.com/office/powerpoint/2010/main" val="8429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5AE98-F2A9-4325-924E-791926732E1F}"/>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graphicFrame>
        <p:nvGraphicFramePr>
          <p:cNvPr id="4" name="Tabela 4">
            <a:extLst>
              <a:ext uri="{FF2B5EF4-FFF2-40B4-BE49-F238E27FC236}">
                <a16:creationId xmlns:a16="http://schemas.microsoft.com/office/drawing/2014/main" id="{7B21CA6F-9AEB-4807-A418-121F8636433C}"/>
              </a:ext>
            </a:extLst>
          </p:cNvPr>
          <p:cNvGraphicFramePr>
            <a:graphicFrameLocks noGrp="1"/>
          </p:cNvGraphicFramePr>
          <p:nvPr>
            <p:ph idx="1"/>
            <p:extLst>
              <p:ext uri="{D42A27DB-BD31-4B8C-83A1-F6EECF244321}">
                <p14:modId xmlns:p14="http://schemas.microsoft.com/office/powerpoint/2010/main" val="3177665096"/>
              </p:ext>
            </p:extLst>
          </p:nvPr>
        </p:nvGraphicFramePr>
        <p:xfrm>
          <a:off x="838200" y="1825625"/>
          <a:ext cx="10515600" cy="3977640"/>
        </p:xfrm>
        <a:graphic>
          <a:graphicData uri="http://schemas.openxmlformats.org/drawingml/2006/table">
            <a:tbl>
              <a:tblPr firstRow="1" bandRow="1">
                <a:tableStyleId>{5C22544A-7EE6-4342-B048-85BDC9FD1C3A}</a:tableStyleId>
              </a:tblPr>
              <a:tblGrid>
                <a:gridCol w="1251857">
                  <a:extLst>
                    <a:ext uri="{9D8B030D-6E8A-4147-A177-3AD203B41FA5}">
                      <a16:colId xmlns:a16="http://schemas.microsoft.com/office/drawing/2014/main" val="3747829239"/>
                    </a:ext>
                  </a:extLst>
                </a:gridCol>
                <a:gridCol w="4114800">
                  <a:extLst>
                    <a:ext uri="{9D8B030D-6E8A-4147-A177-3AD203B41FA5}">
                      <a16:colId xmlns:a16="http://schemas.microsoft.com/office/drawing/2014/main" val="1084845630"/>
                    </a:ext>
                  </a:extLst>
                </a:gridCol>
                <a:gridCol w="1754155">
                  <a:extLst>
                    <a:ext uri="{9D8B030D-6E8A-4147-A177-3AD203B41FA5}">
                      <a16:colId xmlns:a16="http://schemas.microsoft.com/office/drawing/2014/main" val="2214620688"/>
                    </a:ext>
                  </a:extLst>
                </a:gridCol>
                <a:gridCol w="3394788">
                  <a:extLst>
                    <a:ext uri="{9D8B030D-6E8A-4147-A177-3AD203B41FA5}">
                      <a16:colId xmlns:a16="http://schemas.microsoft.com/office/drawing/2014/main" val="2158395366"/>
                    </a:ext>
                  </a:extLst>
                </a:gridCol>
              </a:tblGrid>
              <a:tr h="370840">
                <a:tc>
                  <a:txBody>
                    <a:bodyPr/>
                    <a:lstStyle/>
                    <a:p>
                      <a:r>
                        <a:rPr lang="pt-PT"/>
                        <a:t>Ligando</a:t>
                      </a:r>
                      <a:endParaRPr lang="en-GB"/>
                    </a:p>
                  </a:txBody>
                  <a:tcPr/>
                </a:tc>
                <a:tc>
                  <a:txBody>
                    <a:bodyPr/>
                    <a:lstStyle/>
                    <a:p>
                      <a:r>
                        <a:rPr lang="pt-PT"/>
                        <a:t>Ações</a:t>
                      </a:r>
                      <a:endParaRPr lang="en-GB"/>
                    </a:p>
                  </a:txBody>
                  <a:tcPr/>
                </a:tc>
                <a:tc>
                  <a:txBody>
                    <a:bodyPr/>
                    <a:lstStyle/>
                    <a:p>
                      <a:r>
                        <a:rPr lang="pt-PT"/>
                        <a:t>Ligando</a:t>
                      </a:r>
                      <a:endParaRPr lang="en-GB"/>
                    </a:p>
                  </a:txBody>
                  <a:tcPr/>
                </a:tc>
                <a:tc>
                  <a:txBody>
                    <a:bodyPr/>
                    <a:lstStyle/>
                    <a:p>
                      <a:r>
                        <a:rPr lang="pt-PT"/>
                        <a:t>Ações</a:t>
                      </a:r>
                      <a:endParaRPr lang="en-GB"/>
                    </a:p>
                  </a:txBody>
                  <a:tcPr/>
                </a:tc>
                <a:extLst>
                  <a:ext uri="{0D108BD9-81ED-4DB2-BD59-A6C34878D82A}">
                    <a16:rowId xmlns:a16="http://schemas.microsoft.com/office/drawing/2014/main" val="906022572"/>
                  </a:ext>
                </a:extLst>
              </a:tr>
              <a:tr h="370840">
                <a:tc>
                  <a:txBody>
                    <a:bodyPr/>
                    <a:lstStyle/>
                    <a:p>
                      <a:r>
                        <a:rPr lang="pt-PT"/>
                        <a:t>FGF1, FGF2</a:t>
                      </a:r>
                      <a:endParaRPr lang="en-GB"/>
                    </a:p>
                  </a:txBody>
                  <a:tcPr/>
                </a:tc>
                <a:tc>
                  <a:txBody>
                    <a:bodyPr/>
                    <a:lstStyle/>
                    <a:p>
                      <a:r>
                        <a:rPr lang="pt-PT"/>
                        <a:t>Crescimento, regeneração</a:t>
                      </a:r>
                      <a:endParaRPr lang="en-GB"/>
                    </a:p>
                  </a:txBody>
                  <a:tcPr/>
                </a:tc>
                <a:tc>
                  <a:txBody>
                    <a:bodyPr/>
                    <a:lstStyle/>
                    <a:p>
                      <a:r>
                        <a:rPr lang="pt-PT"/>
                        <a:t>FGF11-14 (</a:t>
                      </a:r>
                      <a:r>
                        <a:rPr lang="pt-PT" err="1"/>
                        <a:t>iFGFs</a:t>
                      </a:r>
                      <a:r>
                        <a:rPr lang="pt-PT"/>
                        <a:t>)</a:t>
                      </a:r>
                      <a:endParaRPr lang="en-GB"/>
                    </a:p>
                  </a:txBody>
                  <a:tcPr/>
                </a:tc>
                <a:tc>
                  <a:txBody>
                    <a:bodyPr/>
                    <a:lstStyle/>
                    <a:p>
                      <a:r>
                        <a:rPr lang="pt-PT"/>
                        <a:t>Sistema nervoso, músculo</a:t>
                      </a:r>
                      <a:endParaRPr lang="en-GB"/>
                    </a:p>
                  </a:txBody>
                  <a:tcPr/>
                </a:tc>
                <a:extLst>
                  <a:ext uri="{0D108BD9-81ED-4DB2-BD59-A6C34878D82A}">
                    <a16:rowId xmlns:a16="http://schemas.microsoft.com/office/drawing/2014/main" val="3547881976"/>
                  </a:ext>
                </a:extLst>
              </a:tr>
              <a:tr h="370840">
                <a:tc>
                  <a:txBody>
                    <a:bodyPr/>
                    <a:lstStyle/>
                    <a:p>
                      <a:r>
                        <a:rPr lang="pt-PT"/>
                        <a:t>FGF3</a:t>
                      </a:r>
                      <a:endParaRPr lang="en-GB"/>
                    </a:p>
                  </a:txBody>
                  <a:tcPr/>
                </a:tc>
                <a:tc>
                  <a:txBody>
                    <a:bodyPr/>
                    <a:lstStyle/>
                    <a:p>
                      <a:r>
                        <a:rPr lang="pt-PT"/>
                        <a:t>Ouvido interno, esqueleto, coração</a:t>
                      </a:r>
                      <a:endParaRPr lang="en-GB"/>
                    </a:p>
                  </a:txBody>
                  <a:tcPr/>
                </a:tc>
                <a:tc>
                  <a:txBody>
                    <a:bodyPr/>
                    <a:lstStyle/>
                    <a:p>
                      <a:r>
                        <a:rPr lang="pt-PT"/>
                        <a:t>FGF15 (</a:t>
                      </a:r>
                      <a:r>
                        <a:rPr lang="pt-PT" err="1"/>
                        <a:t>endócr</a:t>
                      </a:r>
                      <a:r>
                        <a:rPr lang="pt-PT"/>
                        <a:t>.)</a:t>
                      </a:r>
                      <a:endParaRPr lang="en-GB"/>
                    </a:p>
                  </a:txBody>
                  <a:tcPr/>
                </a:tc>
                <a:tc>
                  <a:txBody>
                    <a:bodyPr/>
                    <a:lstStyle/>
                    <a:p>
                      <a:r>
                        <a:rPr lang="pt-PT"/>
                        <a:t>Regeneração do fígado</a:t>
                      </a:r>
                      <a:endParaRPr lang="en-GB"/>
                    </a:p>
                  </a:txBody>
                  <a:tcPr/>
                </a:tc>
                <a:extLst>
                  <a:ext uri="{0D108BD9-81ED-4DB2-BD59-A6C34878D82A}">
                    <a16:rowId xmlns:a16="http://schemas.microsoft.com/office/drawing/2014/main" val="640023271"/>
                  </a:ext>
                </a:extLst>
              </a:tr>
              <a:tr h="370840">
                <a:tc>
                  <a:txBody>
                    <a:bodyPr/>
                    <a:lstStyle/>
                    <a:p>
                      <a:r>
                        <a:rPr lang="pt-PT"/>
                        <a:t>FGF4</a:t>
                      </a:r>
                      <a:endParaRPr lang="en-GB"/>
                    </a:p>
                  </a:txBody>
                  <a:tcPr/>
                </a:tc>
                <a:tc>
                  <a:txBody>
                    <a:bodyPr/>
                    <a:lstStyle/>
                    <a:p>
                      <a:r>
                        <a:rPr lang="pt-PT"/>
                        <a:t>Hipoblasto, membros</a:t>
                      </a:r>
                      <a:endParaRPr lang="en-GB"/>
                    </a:p>
                  </a:txBody>
                  <a:tcPr/>
                </a:tc>
                <a:tc>
                  <a:txBody>
                    <a:bodyPr/>
                    <a:lstStyle/>
                    <a:p>
                      <a:r>
                        <a:rPr lang="pt-PT"/>
                        <a:t>FGF16</a:t>
                      </a:r>
                      <a:endParaRPr lang="en-GB"/>
                    </a:p>
                  </a:txBody>
                  <a:tcPr/>
                </a:tc>
                <a:tc>
                  <a:txBody>
                    <a:bodyPr/>
                    <a:lstStyle/>
                    <a:p>
                      <a:r>
                        <a:rPr lang="pt-PT"/>
                        <a:t>Coração</a:t>
                      </a:r>
                      <a:endParaRPr lang="en-GB"/>
                    </a:p>
                  </a:txBody>
                  <a:tcPr/>
                </a:tc>
                <a:extLst>
                  <a:ext uri="{0D108BD9-81ED-4DB2-BD59-A6C34878D82A}">
                    <a16:rowId xmlns:a16="http://schemas.microsoft.com/office/drawing/2014/main" val="2799863244"/>
                  </a:ext>
                </a:extLst>
              </a:tr>
              <a:tr h="370840">
                <a:tc>
                  <a:txBody>
                    <a:bodyPr/>
                    <a:lstStyle/>
                    <a:p>
                      <a:r>
                        <a:rPr lang="pt-PT"/>
                        <a:t>FGF5</a:t>
                      </a:r>
                      <a:endParaRPr lang="en-GB"/>
                    </a:p>
                  </a:txBody>
                  <a:tcPr/>
                </a:tc>
                <a:tc>
                  <a:txBody>
                    <a:bodyPr/>
                    <a:lstStyle/>
                    <a:p>
                      <a:r>
                        <a:rPr lang="pt-PT"/>
                        <a:t>Cabelos</a:t>
                      </a:r>
                      <a:endParaRPr lang="en-GB"/>
                    </a:p>
                  </a:txBody>
                  <a:tcPr/>
                </a:tc>
                <a:tc>
                  <a:txBody>
                    <a:bodyPr/>
                    <a:lstStyle/>
                    <a:p>
                      <a:r>
                        <a:rPr lang="pt-PT"/>
                        <a:t>FGF17</a:t>
                      </a:r>
                      <a:endParaRPr lang="en-GB"/>
                    </a:p>
                  </a:txBody>
                  <a:tcPr/>
                </a:tc>
                <a:tc>
                  <a:txBody>
                    <a:bodyPr/>
                    <a:lstStyle/>
                    <a:p>
                      <a:r>
                        <a:rPr lang="pt-PT"/>
                        <a:t>Encéfalo</a:t>
                      </a:r>
                      <a:endParaRPr lang="en-GB"/>
                    </a:p>
                  </a:txBody>
                  <a:tcPr/>
                </a:tc>
                <a:extLst>
                  <a:ext uri="{0D108BD9-81ED-4DB2-BD59-A6C34878D82A}">
                    <a16:rowId xmlns:a16="http://schemas.microsoft.com/office/drawing/2014/main" val="1492104900"/>
                  </a:ext>
                </a:extLst>
              </a:tr>
              <a:tr h="370840">
                <a:tc>
                  <a:txBody>
                    <a:bodyPr/>
                    <a:lstStyle/>
                    <a:p>
                      <a:r>
                        <a:rPr lang="pt-PT"/>
                        <a:t>FGF6</a:t>
                      </a:r>
                      <a:endParaRPr lang="en-GB"/>
                    </a:p>
                  </a:txBody>
                  <a:tcPr/>
                </a:tc>
                <a:tc>
                  <a:txBody>
                    <a:bodyPr/>
                    <a:lstStyle/>
                    <a:p>
                      <a:r>
                        <a:rPr lang="pt-PT" err="1"/>
                        <a:t>Miogénese</a:t>
                      </a:r>
                      <a:endParaRPr lang="en-GB"/>
                    </a:p>
                  </a:txBody>
                  <a:tcPr/>
                </a:tc>
                <a:tc>
                  <a:txBody>
                    <a:bodyPr/>
                    <a:lstStyle/>
                    <a:p>
                      <a:r>
                        <a:rPr lang="pt-PT"/>
                        <a:t>FGF18</a:t>
                      </a:r>
                      <a:endParaRPr lang="en-GB"/>
                    </a:p>
                  </a:txBody>
                  <a:tcPr/>
                </a:tc>
                <a:tc>
                  <a:txBody>
                    <a:bodyPr/>
                    <a:lstStyle/>
                    <a:p>
                      <a:r>
                        <a:rPr lang="pt-PT"/>
                        <a:t>Condrogénese, pulmão</a:t>
                      </a:r>
                      <a:endParaRPr lang="en-GB"/>
                    </a:p>
                  </a:txBody>
                  <a:tcPr/>
                </a:tc>
                <a:extLst>
                  <a:ext uri="{0D108BD9-81ED-4DB2-BD59-A6C34878D82A}">
                    <a16:rowId xmlns:a16="http://schemas.microsoft.com/office/drawing/2014/main" val="2561822982"/>
                  </a:ext>
                </a:extLst>
              </a:tr>
              <a:tr h="370840">
                <a:tc>
                  <a:txBody>
                    <a:bodyPr/>
                    <a:lstStyle/>
                    <a:p>
                      <a:r>
                        <a:rPr lang="pt-PT"/>
                        <a:t>FGF7</a:t>
                      </a:r>
                      <a:endParaRPr lang="en-GB"/>
                    </a:p>
                  </a:txBody>
                  <a:tcPr/>
                </a:tc>
                <a:tc>
                  <a:txBody>
                    <a:bodyPr/>
                    <a:lstStyle/>
                    <a:p>
                      <a:r>
                        <a:rPr lang="pt-PT"/>
                        <a:t>Epitélios</a:t>
                      </a:r>
                      <a:endParaRPr lang="en-GB"/>
                    </a:p>
                  </a:txBody>
                  <a:tcPr/>
                </a:tc>
                <a:tc>
                  <a:txBody>
                    <a:bodyPr/>
                    <a:lstStyle/>
                    <a:p>
                      <a:r>
                        <a:rPr lang="pt-PT"/>
                        <a:t>FGF20</a:t>
                      </a:r>
                      <a:endParaRPr lang="en-GB"/>
                    </a:p>
                  </a:txBody>
                  <a:tcPr/>
                </a:tc>
                <a:tc>
                  <a:txBody>
                    <a:bodyPr/>
                    <a:lstStyle/>
                    <a:p>
                      <a:r>
                        <a:rPr lang="pt-PT"/>
                        <a:t>Rim, </a:t>
                      </a:r>
                      <a:r>
                        <a:rPr lang="pt-PT" err="1"/>
                        <a:t>neurotrófico</a:t>
                      </a:r>
                      <a:endParaRPr lang="en-GB"/>
                    </a:p>
                  </a:txBody>
                  <a:tcPr/>
                </a:tc>
                <a:extLst>
                  <a:ext uri="{0D108BD9-81ED-4DB2-BD59-A6C34878D82A}">
                    <a16:rowId xmlns:a16="http://schemas.microsoft.com/office/drawing/2014/main" val="4067361071"/>
                  </a:ext>
                </a:extLst>
              </a:tr>
              <a:tr h="370840">
                <a:tc>
                  <a:txBody>
                    <a:bodyPr/>
                    <a:lstStyle/>
                    <a:p>
                      <a:r>
                        <a:rPr lang="pt-PT"/>
                        <a:t>FGF8</a:t>
                      </a:r>
                      <a:endParaRPr lang="en-GB"/>
                    </a:p>
                  </a:txBody>
                  <a:tcPr/>
                </a:tc>
                <a:tc>
                  <a:txBody>
                    <a:bodyPr/>
                    <a:lstStyle/>
                    <a:p>
                      <a:r>
                        <a:rPr lang="pt-PT" err="1"/>
                        <a:t>Somitogénese</a:t>
                      </a:r>
                      <a:r>
                        <a:rPr lang="pt-PT"/>
                        <a:t>, membros, cóclea, encéfalo</a:t>
                      </a:r>
                      <a:endParaRPr lang="en-GB"/>
                    </a:p>
                  </a:txBody>
                  <a:tcPr/>
                </a:tc>
                <a:tc>
                  <a:txBody>
                    <a:bodyPr/>
                    <a:lstStyle/>
                    <a:p>
                      <a:r>
                        <a:rPr lang="pt-PT"/>
                        <a:t>FGF21 (</a:t>
                      </a:r>
                      <a:r>
                        <a:rPr lang="pt-PT" err="1"/>
                        <a:t>endócr</a:t>
                      </a:r>
                      <a:r>
                        <a:rPr lang="pt-PT"/>
                        <a:t>.)</a:t>
                      </a:r>
                      <a:endParaRPr lang="en-GB"/>
                    </a:p>
                  </a:txBody>
                  <a:tcPr/>
                </a:tc>
                <a:tc>
                  <a:txBody>
                    <a:bodyPr/>
                    <a:lstStyle/>
                    <a:p>
                      <a:r>
                        <a:rPr lang="pt-PT"/>
                        <a:t>Metabolismo lípidos</a:t>
                      </a:r>
                      <a:endParaRPr lang="en-GB"/>
                    </a:p>
                  </a:txBody>
                  <a:tcPr/>
                </a:tc>
                <a:extLst>
                  <a:ext uri="{0D108BD9-81ED-4DB2-BD59-A6C34878D82A}">
                    <a16:rowId xmlns:a16="http://schemas.microsoft.com/office/drawing/2014/main" val="1472278103"/>
                  </a:ext>
                </a:extLst>
              </a:tr>
              <a:tr h="370840">
                <a:tc>
                  <a:txBody>
                    <a:bodyPr/>
                    <a:lstStyle/>
                    <a:p>
                      <a:r>
                        <a:rPr lang="pt-PT"/>
                        <a:t>FGF9</a:t>
                      </a:r>
                      <a:endParaRPr lang="en-GB"/>
                    </a:p>
                  </a:txBody>
                  <a:tcPr/>
                </a:tc>
                <a:tc>
                  <a:txBody>
                    <a:bodyPr/>
                    <a:lstStyle/>
                    <a:p>
                      <a:r>
                        <a:rPr lang="pt-PT"/>
                        <a:t>Gónadas, pulmão</a:t>
                      </a:r>
                      <a:endParaRPr lang="en-GB"/>
                    </a:p>
                  </a:txBody>
                  <a:tcPr/>
                </a:tc>
                <a:tc>
                  <a:txBody>
                    <a:bodyPr/>
                    <a:lstStyle/>
                    <a:p>
                      <a:r>
                        <a:rPr lang="pt-PT"/>
                        <a:t>FGF22</a:t>
                      </a:r>
                      <a:endParaRPr lang="en-GB"/>
                    </a:p>
                  </a:txBody>
                  <a:tcPr/>
                </a:tc>
                <a:tc>
                  <a:txBody>
                    <a:bodyPr/>
                    <a:lstStyle/>
                    <a:p>
                      <a:r>
                        <a:rPr lang="pt-PT" err="1"/>
                        <a:t>Sinaptogénese</a:t>
                      </a:r>
                      <a:endParaRPr lang="en-GB"/>
                    </a:p>
                  </a:txBody>
                  <a:tcPr/>
                </a:tc>
                <a:extLst>
                  <a:ext uri="{0D108BD9-81ED-4DB2-BD59-A6C34878D82A}">
                    <a16:rowId xmlns:a16="http://schemas.microsoft.com/office/drawing/2014/main" val="1806658587"/>
                  </a:ext>
                </a:extLst>
              </a:tr>
              <a:tr h="370840">
                <a:tc>
                  <a:txBody>
                    <a:bodyPr/>
                    <a:lstStyle/>
                    <a:p>
                      <a:r>
                        <a:rPr lang="pt-PT"/>
                        <a:t>FGF10</a:t>
                      </a:r>
                      <a:endParaRPr lang="en-GB"/>
                    </a:p>
                  </a:txBody>
                  <a:tcPr/>
                </a:tc>
                <a:tc>
                  <a:txBody>
                    <a:bodyPr/>
                    <a:lstStyle/>
                    <a:p>
                      <a:r>
                        <a:rPr lang="pt-PT"/>
                        <a:t>Morfogénese (interações epitélio mesênquima)</a:t>
                      </a:r>
                      <a:endParaRPr lang="en-GB"/>
                    </a:p>
                  </a:txBody>
                  <a:tcPr/>
                </a:tc>
                <a:tc>
                  <a:txBody>
                    <a:bodyPr/>
                    <a:lstStyle/>
                    <a:p>
                      <a:r>
                        <a:rPr lang="pt-PT"/>
                        <a:t>FGF23 (</a:t>
                      </a:r>
                      <a:r>
                        <a:rPr lang="pt-PT" err="1"/>
                        <a:t>endócr</a:t>
                      </a:r>
                      <a:r>
                        <a:rPr lang="pt-PT"/>
                        <a:t>.)</a:t>
                      </a:r>
                      <a:endParaRPr lang="en-GB"/>
                    </a:p>
                  </a:txBody>
                  <a:tcPr/>
                </a:tc>
                <a:tc>
                  <a:txBody>
                    <a:bodyPr/>
                    <a:lstStyle/>
                    <a:p>
                      <a:r>
                        <a:rPr lang="pt-PT"/>
                        <a:t>Ouvido médio, homeostase fosfato e </a:t>
                      </a:r>
                      <a:r>
                        <a:rPr lang="pt-PT" err="1"/>
                        <a:t>Vit.D</a:t>
                      </a:r>
                      <a:endParaRPr lang="en-GB"/>
                    </a:p>
                  </a:txBody>
                  <a:tcPr/>
                </a:tc>
                <a:extLst>
                  <a:ext uri="{0D108BD9-81ED-4DB2-BD59-A6C34878D82A}">
                    <a16:rowId xmlns:a16="http://schemas.microsoft.com/office/drawing/2014/main" val="786379286"/>
                  </a:ext>
                </a:extLst>
              </a:tr>
            </a:tbl>
          </a:graphicData>
        </a:graphic>
      </p:graphicFrame>
    </p:spTree>
    <p:extLst>
      <p:ext uri="{BB962C8B-B14F-4D97-AF65-F5344CB8AC3E}">
        <p14:creationId xmlns:p14="http://schemas.microsoft.com/office/powerpoint/2010/main" val="214084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6">
            <a:extLst>
              <a:ext uri="{FF2B5EF4-FFF2-40B4-BE49-F238E27FC236}">
                <a16:creationId xmlns:a16="http://schemas.microsoft.com/office/drawing/2014/main" id="{35BAFFD0-1AED-44CE-883D-AD9F27FFBC2F}"/>
              </a:ext>
            </a:extLst>
          </p:cNvPr>
          <p:cNvGraphicFramePr>
            <a:graphicFrameLocks noGrp="1"/>
          </p:cNvGraphicFramePr>
          <p:nvPr>
            <p:ph idx="4294967295"/>
            <p:extLst>
              <p:ext uri="{D42A27DB-BD31-4B8C-83A1-F6EECF244321}">
                <p14:modId xmlns:p14="http://schemas.microsoft.com/office/powerpoint/2010/main" val="4000080847"/>
              </p:ext>
            </p:extLst>
          </p:nvPr>
        </p:nvGraphicFramePr>
        <p:xfrm>
          <a:off x="2258656" y="274320"/>
          <a:ext cx="8663732" cy="6309360"/>
        </p:xfrm>
        <a:graphic>
          <a:graphicData uri="http://schemas.openxmlformats.org/drawingml/2006/table">
            <a:tbl>
              <a:tblPr firstRow="1" bandRow="1">
                <a:tableStyleId>{5C22544A-7EE6-4342-B048-85BDC9FD1C3A}</a:tableStyleId>
              </a:tblPr>
              <a:tblGrid>
                <a:gridCol w="1115072">
                  <a:extLst>
                    <a:ext uri="{9D8B030D-6E8A-4147-A177-3AD203B41FA5}">
                      <a16:colId xmlns:a16="http://schemas.microsoft.com/office/drawing/2014/main" val="2210269748"/>
                    </a:ext>
                  </a:extLst>
                </a:gridCol>
                <a:gridCol w="539190">
                  <a:extLst>
                    <a:ext uri="{9D8B030D-6E8A-4147-A177-3AD203B41FA5}">
                      <a16:colId xmlns:a16="http://schemas.microsoft.com/office/drawing/2014/main" val="2391491260"/>
                    </a:ext>
                  </a:extLst>
                </a:gridCol>
                <a:gridCol w="539190">
                  <a:extLst>
                    <a:ext uri="{9D8B030D-6E8A-4147-A177-3AD203B41FA5}">
                      <a16:colId xmlns:a16="http://schemas.microsoft.com/office/drawing/2014/main" val="638027383"/>
                    </a:ext>
                  </a:extLst>
                </a:gridCol>
                <a:gridCol w="539190">
                  <a:extLst>
                    <a:ext uri="{9D8B030D-6E8A-4147-A177-3AD203B41FA5}">
                      <a16:colId xmlns:a16="http://schemas.microsoft.com/office/drawing/2014/main" val="4123199577"/>
                    </a:ext>
                  </a:extLst>
                </a:gridCol>
                <a:gridCol w="539190">
                  <a:extLst>
                    <a:ext uri="{9D8B030D-6E8A-4147-A177-3AD203B41FA5}">
                      <a16:colId xmlns:a16="http://schemas.microsoft.com/office/drawing/2014/main" val="1766128438"/>
                    </a:ext>
                  </a:extLst>
                </a:gridCol>
                <a:gridCol w="539190">
                  <a:extLst>
                    <a:ext uri="{9D8B030D-6E8A-4147-A177-3AD203B41FA5}">
                      <a16:colId xmlns:a16="http://schemas.microsoft.com/office/drawing/2014/main" val="1101886479"/>
                    </a:ext>
                  </a:extLst>
                </a:gridCol>
                <a:gridCol w="539190">
                  <a:extLst>
                    <a:ext uri="{9D8B030D-6E8A-4147-A177-3AD203B41FA5}">
                      <a16:colId xmlns:a16="http://schemas.microsoft.com/office/drawing/2014/main" val="477728809"/>
                    </a:ext>
                  </a:extLst>
                </a:gridCol>
                <a:gridCol w="539190">
                  <a:extLst>
                    <a:ext uri="{9D8B030D-6E8A-4147-A177-3AD203B41FA5}">
                      <a16:colId xmlns:a16="http://schemas.microsoft.com/office/drawing/2014/main" val="988565585"/>
                    </a:ext>
                  </a:extLst>
                </a:gridCol>
                <a:gridCol w="539190">
                  <a:extLst>
                    <a:ext uri="{9D8B030D-6E8A-4147-A177-3AD203B41FA5}">
                      <a16:colId xmlns:a16="http://schemas.microsoft.com/office/drawing/2014/main" val="3125601498"/>
                    </a:ext>
                  </a:extLst>
                </a:gridCol>
                <a:gridCol w="539190">
                  <a:extLst>
                    <a:ext uri="{9D8B030D-6E8A-4147-A177-3AD203B41FA5}">
                      <a16:colId xmlns:a16="http://schemas.microsoft.com/office/drawing/2014/main" val="1597914533"/>
                    </a:ext>
                  </a:extLst>
                </a:gridCol>
                <a:gridCol w="539190">
                  <a:extLst>
                    <a:ext uri="{9D8B030D-6E8A-4147-A177-3AD203B41FA5}">
                      <a16:colId xmlns:a16="http://schemas.microsoft.com/office/drawing/2014/main" val="2834288689"/>
                    </a:ext>
                  </a:extLst>
                </a:gridCol>
                <a:gridCol w="539190">
                  <a:extLst>
                    <a:ext uri="{9D8B030D-6E8A-4147-A177-3AD203B41FA5}">
                      <a16:colId xmlns:a16="http://schemas.microsoft.com/office/drawing/2014/main" val="2650742852"/>
                    </a:ext>
                  </a:extLst>
                </a:gridCol>
                <a:gridCol w="539190">
                  <a:extLst>
                    <a:ext uri="{9D8B030D-6E8A-4147-A177-3AD203B41FA5}">
                      <a16:colId xmlns:a16="http://schemas.microsoft.com/office/drawing/2014/main" val="2020471818"/>
                    </a:ext>
                  </a:extLst>
                </a:gridCol>
                <a:gridCol w="539190">
                  <a:extLst>
                    <a:ext uri="{9D8B030D-6E8A-4147-A177-3AD203B41FA5}">
                      <a16:colId xmlns:a16="http://schemas.microsoft.com/office/drawing/2014/main" val="3360189542"/>
                    </a:ext>
                  </a:extLst>
                </a:gridCol>
                <a:gridCol w="539190">
                  <a:extLst>
                    <a:ext uri="{9D8B030D-6E8A-4147-A177-3AD203B41FA5}">
                      <a16:colId xmlns:a16="http://schemas.microsoft.com/office/drawing/2014/main" val="1060802513"/>
                    </a:ext>
                  </a:extLst>
                </a:gridCol>
              </a:tblGrid>
              <a:tr h="252000">
                <a:tc>
                  <a:txBody>
                    <a:bodyPr/>
                    <a:lstStyle/>
                    <a:p>
                      <a:pPr algn="r"/>
                      <a:r>
                        <a:rPr lang="pt-PT" sz="1200"/>
                        <a:t>BMP </a:t>
                      </a:r>
                      <a:r>
                        <a:rPr lang="pt-PT" sz="1200">
                          <a:sym typeface="Wingdings" panose="05000000000000000000" pitchFamily="2" charset="2"/>
                        </a:rPr>
                        <a:t></a:t>
                      </a:r>
                      <a:endParaRPr lang="en-GB" sz="1200"/>
                    </a:p>
                  </a:txBody>
                  <a:tcPr/>
                </a:tc>
                <a:tc>
                  <a:txBody>
                    <a:bodyPr/>
                    <a:lstStyle/>
                    <a:p>
                      <a:pPr algn="ctr"/>
                      <a:r>
                        <a:rPr lang="pt-PT" sz="1200"/>
                        <a:t>2</a:t>
                      </a:r>
                      <a:endParaRPr lang="en-GB" sz="1200"/>
                    </a:p>
                  </a:txBody>
                  <a:tcPr/>
                </a:tc>
                <a:tc>
                  <a:txBody>
                    <a:bodyPr/>
                    <a:lstStyle/>
                    <a:p>
                      <a:pPr algn="ctr"/>
                      <a:r>
                        <a:rPr lang="pt-PT" sz="1200"/>
                        <a:t>3</a:t>
                      </a:r>
                      <a:endParaRPr lang="en-GB" sz="1200"/>
                    </a:p>
                  </a:txBody>
                  <a:tcPr/>
                </a:tc>
                <a:tc>
                  <a:txBody>
                    <a:bodyPr/>
                    <a:lstStyle/>
                    <a:p>
                      <a:pPr algn="ctr"/>
                      <a:r>
                        <a:rPr lang="pt-PT" sz="1200"/>
                        <a:t>4</a:t>
                      </a:r>
                      <a:endParaRPr lang="en-GB" sz="1200"/>
                    </a:p>
                  </a:txBody>
                  <a:tcPr/>
                </a:tc>
                <a:tc>
                  <a:txBody>
                    <a:bodyPr/>
                    <a:lstStyle/>
                    <a:p>
                      <a:pPr algn="ctr"/>
                      <a:r>
                        <a:rPr lang="pt-PT" sz="1200"/>
                        <a:t>5</a:t>
                      </a:r>
                      <a:endParaRPr lang="en-GB" sz="1200"/>
                    </a:p>
                  </a:txBody>
                  <a:tcPr/>
                </a:tc>
                <a:tc>
                  <a:txBody>
                    <a:bodyPr/>
                    <a:lstStyle/>
                    <a:p>
                      <a:pPr algn="ctr"/>
                      <a:r>
                        <a:rPr lang="pt-PT" sz="1200"/>
                        <a:t>6</a:t>
                      </a:r>
                      <a:endParaRPr lang="en-GB" sz="1200"/>
                    </a:p>
                  </a:txBody>
                  <a:tcPr/>
                </a:tc>
                <a:tc>
                  <a:txBody>
                    <a:bodyPr/>
                    <a:lstStyle/>
                    <a:p>
                      <a:pPr algn="ctr"/>
                      <a:r>
                        <a:rPr lang="pt-PT" sz="1200"/>
                        <a:t>7</a:t>
                      </a:r>
                      <a:endParaRPr lang="en-GB" sz="1200"/>
                    </a:p>
                  </a:txBody>
                  <a:tcPr/>
                </a:tc>
                <a:tc>
                  <a:txBody>
                    <a:bodyPr/>
                    <a:lstStyle/>
                    <a:p>
                      <a:pPr algn="ctr"/>
                      <a:r>
                        <a:rPr lang="pt-PT" sz="1200"/>
                        <a:t>8</a:t>
                      </a:r>
                      <a:endParaRPr lang="en-GB" sz="1200"/>
                    </a:p>
                  </a:txBody>
                  <a:tcPr/>
                </a:tc>
                <a:tc>
                  <a:txBody>
                    <a:bodyPr/>
                    <a:lstStyle/>
                    <a:p>
                      <a:pPr algn="ctr"/>
                      <a:r>
                        <a:rPr lang="pt-PT" sz="1200"/>
                        <a:t>9</a:t>
                      </a:r>
                      <a:endParaRPr lang="en-GB" sz="1200"/>
                    </a:p>
                  </a:txBody>
                  <a:tcPr/>
                </a:tc>
                <a:tc>
                  <a:txBody>
                    <a:bodyPr/>
                    <a:lstStyle/>
                    <a:p>
                      <a:pPr algn="ctr"/>
                      <a:r>
                        <a:rPr lang="pt-PT" sz="1200"/>
                        <a:t>10</a:t>
                      </a:r>
                      <a:endParaRPr lang="en-GB" sz="1200"/>
                    </a:p>
                  </a:txBody>
                  <a:tcPr/>
                </a:tc>
                <a:tc>
                  <a:txBody>
                    <a:bodyPr/>
                    <a:lstStyle/>
                    <a:p>
                      <a:pPr algn="ctr"/>
                      <a:r>
                        <a:rPr lang="pt-PT" sz="1200"/>
                        <a:t>11</a:t>
                      </a:r>
                      <a:endParaRPr lang="en-GB" sz="1200"/>
                    </a:p>
                  </a:txBody>
                  <a:tcPr/>
                </a:tc>
                <a:tc>
                  <a:txBody>
                    <a:bodyPr/>
                    <a:lstStyle/>
                    <a:p>
                      <a:pPr algn="ctr"/>
                      <a:r>
                        <a:rPr lang="pt-PT" sz="1200"/>
                        <a:t>12</a:t>
                      </a:r>
                      <a:endParaRPr lang="en-GB" sz="1200"/>
                    </a:p>
                  </a:txBody>
                  <a:tcPr/>
                </a:tc>
                <a:tc>
                  <a:txBody>
                    <a:bodyPr/>
                    <a:lstStyle/>
                    <a:p>
                      <a:pPr algn="ctr"/>
                      <a:r>
                        <a:rPr lang="pt-PT" sz="1200"/>
                        <a:t>13</a:t>
                      </a:r>
                      <a:endParaRPr lang="en-GB" sz="1200"/>
                    </a:p>
                  </a:txBody>
                  <a:tcPr/>
                </a:tc>
                <a:tc>
                  <a:txBody>
                    <a:bodyPr/>
                    <a:lstStyle/>
                    <a:p>
                      <a:pPr algn="ctr"/>
                      <a:r>
                        <a:rPr lang="pt-PT" sz="1200"/>
                        <a:t>14</a:t>
                      </a:r>
                      <a:endParaRPr lang="en-GB" sz="1200"/>
                    </a:p>
                  </a:txBody>
                  <a:tcPr/>
                </a:tc>
                <a:tc>
                  <a:txBody>
                    <a:bodyPr/>
                    <a:lstStyle/>
                    <a:p>
                      <a:pPr algn="ctr"/>
                      <a:r>
                        <a:rPr lang="pt-PT" sz="1200"/>
                        <a:t>15</a:t>
                      </a:r>
                      <a:endParaRPr lang="en-GB" sz="1200"/>
                    </a:p>
                  </a:txBody>
                  <a:tcPr/>
                </a:tc>
                <a:extLst>
                  <a:ext uri="{0D108BD9-81ED-4DB2-BD59-A6C34878D82A}">
                    <a16:rowId xmlns:a16="http://schemas.microsoft.com/office/drawing/2014/main" val="302738804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a:t>Dentes</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234054662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a:t>Osso </a:t>
                      </a:r>
                      <a:r>
                        <a:rPr lang="pt-PT" sz="1200" err="1"/>
                        <a:t>membr</a:t>
                      </a:r>
                      <a:r>
                        <a:rPr lang="pt-PT" sz="1200"/>
                        <a:t>.</a:t>
                      </a:r>
                      <a:endParaRPr lang="en-GB"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a:sym typeface="Wingdings" panose="05000000000000000000" pitchFamily="2" charset="2"/>
                        </a:rPr>
                        <a:t></a:t>
                      </a:r>
                      <a:endParaRPr lang="en-GB"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60627024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a:solidFill>
                            <a:schemeClr val="dk1"/>
                          </a:solidFill>
                          <a:effectLst/>
                          <a:latin typeface="+mn-lt"/>
                          <a:ea typeface="+mn-ea"/>
                          <a:cs typeface="+mn-cs"/>
                        </a:rPr>
                        <a:t>Cartilagem</a:t>
                      </a:r>
                      <a:endParaRPr lang="en-GB" sz="1200">
                        <a:effectLst/>
                      </a:endParaRPr>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extLst>
                  <a:ext uri="{0D108BD9-81ED-4DB2-BD59-A6C34878D82A}">
                    <a16:rowId xmlns:a16="http://schemas.microsoft.com/office/drawing/2014/main" val="3534103963"/>
                  </a:ext>
                </a:extLst>
              </a:tr>
              <a:tr h="252000">
                <a:tc>
                  <a:txBody>
                    <a:bodyPr/>
                    <a:lstStyle/>
                    <a:p>
                      <a:r>
                        <a:rPr lang="pt-PT" sz="1200"/>
                        <a:t>Sinovial</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extLst>
                  <a:ext uri="{0D108BD9-81ED-4DB2-BD59-A6C34878D82A}">
                    <a16:rowId xmlns:a16="http://schemas.microsoft.com/office/drawing/2014/main" val="4014000022"/>
                  </a:ext>
                </a:extLst>
              </a:tr>
              <a:tr h="252000">
                <a:tc>
                  <a:txBody>
                    <a:bodyPr/>
                    <a:lstStyle/>
                    <a:p>
                      <a:r>
                        <a:rPr lang="pt-PT" sz="1200"/>
                        <a:t>Tendões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1034315126"/>
                  </a:ext>
                </a:extLst>
              </a:tr>
              <a:tr h="252000">
                <a:tc>
                  <a:txBody>
                    <a:bodyPr/>
                    <a:lstStyle/>
                    <a:p>
                      <a:r>
                        <a:rPr lang="pt-PT" sz="1200"/>
                        <a:t>Músculo</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643360615"/>
                  </a:ext>
                </a:extLst>
              </a:tr>
              <a:tr h="252000">
                <a:tc>
                  <a:txBody>
                    <a:bodyPr/>
                    <a:lstStyle/>
                    <a:p>
                      <a:r>
                        <a:rPr lang="pt-PT" sz="1200"/>
                        <a:t>Coração</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4248148167"/>
                  </a:ext>
                </a:extLst>
              </a:tr>
              <a:tr h="252000">
                <a:tc>
                  <a:txBody>
                    <a:bodyPr/>
                    <a:lstStyle/>
                    <a:p>
                      <a:r>
                        <a:rPr lang="pt-PT" sz="1200"/>
                        <a:t>Vasos</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811116886"/>
                  </a:ext>
                </a:extLst>
              </a:tr>
              <a:tr h="252000">
                <a:tc>
                  <a:txBody>
                    <a:bodyPr/>
                    <a:lstStyle/>
                    <a:p>
                      <a:r>
                        <a:rPr lang="pt-PT" sz="1200" err="1"/>
                        <a:t>Gl</a:t>
                      </a:r>
                      <a:r>
                        <a:rPr lang="pt-PT" sz="1200"/>
                        <a:t>. salivares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2022479313"/>
                  </a:ext>
                </a:extLst>
              </a:tr>
              <a:tr h="252000">
                <a:tc>
                  <a:txBody>
                    <a:bodyPr/>
                    <a:lstStyle/>
                    <a:p>
                      <a:r>
                        <a:rPr lang="pt-PT" sz="1200"/>
                        <a:t>Pulmão</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839903808"/>
                  </a:ext>
                </a:extLst>
              </a:tr>
              <a:tr h="252000">
                <a:tc>
                  <a:txBody>
                    <a:bodyPr/>
                    <a:lstStyle/>
                    <a:p>
                      <a:r>
                        <a:rPr lang="pt-PT" sz="1200"/>
                        <a:t>Fígado</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951212546"/>
                  </a:ext>
                </a:extLst>
              </a:tr>
              <a:tr h="252000">
                <a:tc>
                  <a:txBody>
                    <a:bodyPr/>
                    <a:lstStyle/>
                    <a:p>
                      <a:r>
                        <a:rPr lang="pt-PT" sz="1200"/>
                        <a:t>Pâncreas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1837402707"/>
                  </a:ext>
                </a:extLst>
              </a:tr>
              <a:tr h="252000">
                <a:tc>
                  <a:txBody>
                    <a:bodyPr/>
                    <a:lstStyle/>
                    <a:p>
                      <a:r>
                        <a:rPr lang="pt-PT" sz="1200"/>
                        <a:t>Intestino</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4068444876"/>
                  </a:ext>
                </a:extLst>
              </a:tr>
              <a:tr h="252000">
                <a:tc>
                  <a:txBody>
                    <a:bodyPr/>
                    <a:lstStyle/>
                    <a:p>
                      <a:r>
                        <a:rPr lang="pt-PT" sz="1200"/>
                        <a:t>Rim</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328095918"/>
                  </a:ext>
                </a:extLst>
              </a:tr>
              <a:tr h="252000">
                <a:tc>
                  <a:txBody>
                    <a:bodyPr/>
                    <a:lstStyle/>
                    <a:p>
                      <a:r>
                        <a:rPr lang="pt-PT" sz="1200"/>
                        <a:t>Ureteres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161229321"/>
                  </a:ext>
                </a:extLst>
              </a:tr>
              <a:tr h="252000">
                <a:tc>
                  <a:txBody>
                    <a:bodyPr/>
                    <a:lstStyle/>
                    <a:p>
                      <a:r>
                        <a:rPr lang="pt-PT" sz="1200"/>
                        <a:t>Útero</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453094760"/>
                  </a:ext>
                </a:extLst>
              </a:tr>
              <a:tr h="252000">
                <a:tc>
                  <a:txBody>
                    <a:bodyPr/>
                    <a:lstStyle/>
                    <a:p>
                      <a:r>
                        <a:rPr lang="pt-PT" sz="1200"/>
                        <a:t>Ovários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extLst>
                  <a:ext uri="{0D108BD9-81ED-4DB2-BD59-A6C34878D82A}">
                    <a16:rowId xmlns:a16="http://schemas.microsoft.com/office/drawing/2014/main" val="492588017"/>
                  </a:ext>
                </a:extLst>
              </a:tr>
              <a:tr h="252000">
                <a:tc>
                  <a:txBody>
                    <a:bodyPr/>
                    <a:lstStyle/>
                    <a:p>
                      <a:r>
                        <a:rPr lang="pt-PT" sz="1200" err="1"/>
                        <a:t>Espermatogén</a:t>
                      </a:r>
                      <a:r>
                        <a:rPr lang="pt-PT" sz="1200"/>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547262110"/>
                  </a:ext>
                </a:extLst>
              </a:tr>
              <a:tr h="252000">
                <a:tc>
                  <a:txBody>
                    <a:bodyPr/>
                    <a:lstStyle/>
                    <a:p>
                      <a:r>
                        <a:rPr lang="pt-PT" sz="1200"/>
                        <a:t>Olho</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extLst>
                  <a:ext uri="{0D108BD9-81ED-4DB2-BD59-A6C34878D82A}">
                    <a16:rowId xmlns:a16="http://schemas.microsoft.com/office/drawing/2014/main" val="3075783876"/>
                  </a:ext>
                </a:extLst>
              </a:tr>
              <a:tr h="252000">
                <a:tc>
                  <a:txBody>
                    <a:bodyPr/>
                    <a:lstStyle/>
                    <a:p>
                      <a:r>
                        <a:rPr lang="pt-PT" sz="1200"/>
                        <a:t>Folículo piloso</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2811599326"/>
                  </a:ext>
                </a:extLst>
              </a:tr>
              <a:tr h="252000">
                <a:tc>
                  <a:txBody>
                    <a:bodyPr/>
                    <a:lstStyle/>
                    <a:p>
                      <a:r>
                        <a:rPr lang="pt-PT" sz="1200"/>
                        <a:t>Epiderme</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1632125049"/>
                  </a:ext>
                </a:extLst>
              </a:tr>
              <a:tr h="252000">
                <a:tc>
                  <a:txBody>
                    <a:bodyPr/>
                    <a:lstStyle/>
                    <a:p>
                      <a:r>
                        <a:rPr lang="pt-PT" sz="1200"/>
                        <a:t>SNC</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2158740730"/>
                  </a:ext>
                </a:extLst>
              </a:tr>
            </a:tbl>
          </a:graphicData>
        </a:graphic>
      </p:graphicFrame>
      <p:grpSp>
        <p:nvGrpSpPr>
          <p:cNvPr id="31" name="Agrupar 30">
            <a:extLst>
              <a:ext uri="{FF2B5EF4-FFF2-40B4-BE49-F238E27FC236}">
                <a16:creationId xmlns:a16="http://schemas.microsoft.com/office/drawing/2014/main" id="{B54EE029-96BA-4E14-8E2F-9D75A87D651C}"/>
              </a:ext>
            </a:extLst>
          </p:cNvPr>
          <p:cNvGrpSpPr/>
          <p:nvPr/>
        </p:nvGrpSpPr>
        <p:grpSpPr>
          <a:xfrm>
            <a:off x="1442111" y="329243"/>
            <a:ext cx="762578" cy="6514522"/>
            <a:chOff x="1442111" y="329243"/>
            <a:chExt cx="762578" cy="6514522"/>
          </a:xfrm>
        </p:grpSpPr>
        <p:cxnSp>
          <p:nvCxnSpPr>
            <p:cNvPr id="9" name="Conexão reta 8">
              <a:extLst>
                <a:ext uri="{FF2B5EF4-FFF2-40B4-BE49-F238E27FC236}">
                  <a16:creationId xmlns:a16="http://schemas.microsoft.com/office/drawing/2014/main" id="{43FBC015-F464-4ED9-B3AD-F7ACBE95239E}"/>
                </a:ext>
              </a:extLst>
            </p:cNvPr>
            <p:cNvCxnSpPr>
              <a:cxnSpLocks/>
            </p:cNvCxnSpPr>
            <p:nvPr/>
          </p:nvCxnSpPr>
          <p:spPr>
            <a:xfrm>
              <a:off x="1744826" y="559837"/>
              <a:ext cx="0" cy="1642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xão reta 11">
              <a:extLst>
                <a:ext uri="{FF2B5EF4-FFF2-40B4-BE49-F238E27FC236}">
                  <a16:creationId xmlns:a16="http://schemas.microsoft.com/office/drawing/2014/main" id="{74EB91EC-480C-469E-B6EF-437D02674258}"/>
                </a:ext>
              </a:extLst>
            </p:cNvPr>
            <p:cNvCxnSpPr>
              <a:cxnSpLocks/>
            </p:cNvCxnSpPr>
            <p:nvPr/>
          </p:nvCxnSpPr>
          <p:spPr>
            <a:xfrm>
              <a:off x="2136712" y="550506"/>
              <a:ext cx="0" cy="783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xão reta 13">
              <a:extLst>
                <a:ext uri="{FF2B5EF4-FFF2-40B4-BE49-F238E27FC236}">
                  <a16:creationId xmlns:a16="http://schemas.microsoft.com/office/drawing/2014/main" id="{0C48B114-D8C7-4935-83E7-DB962A5F944B}"/>
                </a:ext>
              </a:extLst>
            </p:cNvPr>
            <p:cNvCxnSpPr>
              <a:cxnSpLocks/>
            </p:cNvCxnSpPr>
            <p:nvPr/>
          </p:nvCxnSpPr>
          <p:spPr>
            <a:xfrm>
              <a:off x="2136712" y="1940766"/>
              <a:ext cx="0" cy="522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xão reta 16">
              <a:extLst>
                <a:ext uri="{FF2B5EF4-FFF2-40B4-BE49-F238E27FC236}">
                  <a16:creationId xmlns:a16="http://schemas.microsoft.com/office/drawing/2014/main" id="{9FB0E424-3F29-4294-93FB-0E1BED10ACC6}"/>
                </a:ext>
              </a:extLst>
            </p:cNvPr>
            <p:cNvCxnSpPr>
              <a:cxnSpLocks/>
            </p:cNvCxnSpPr>
            <p:nvPr/>
          </p:nvCxnSpPr>
          <p:spPr>
            <a:xfrm>
              <a:off x="1744826" y="3032449"/>
              <a:ext cx="0" cy="1082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xão reta 18">
              <a:extLst>
                <a:ext uri="{FF2B5EF4-FFF2-40B4-BE49-F238E27FC236}">
                  <a16:creationId xmlns:a16="http://schemas.microsoft.com/office/drawing/2014/main" id="{B3865CA7-462D-4077-9486-19BEC3B7CC97}"/>
                </a:ext>
              </a:extLst>
            </p:cNvPr>
            <p:cNvCxnSpPr>
              <a:cxnSpLocks/>
            </p:cNvCxnSpPr>
            <p:nvPr/>
          </p:nvCxnSpPr>
          <p:spPr>
            <a:xfrm>
              <a:off x="1990406" y="4135558"/>
              <a:ext cx="0" cy="1115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xão reta 20">
              <a:extLst>
                <a:ext uri="{FF2B5EF4-FFF2-40B4-BE49-F238E27FC236}">
                  <a16:creationId xmlns:a16="http://schemas.microsoft.com/office/drawing/2014/main" id="{738CEFFF-5834-45F0-A14C-D55A341E6823}"/>
                </a:ext>
              </a:extLst>
            </p:cNvPr>
            <p:cNvCxnSpPr>
              <a:cxnSpLocks/>
            </p:cNvCxnSpPr>
            <p:nvPr/>
          </p:nvCxnSpPr>
          <p:spPr>
            <a:xfrm>
              <a:off x="1744826" y="5510660"/>
              <a:ext cx="0" cy="107302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A15D9720-0788-4831-AF39-A941C067CD6D}"/>
                </a:ext>
              </a:extLst>
            </p:cNvPr>
            <p:cNvSpPr txBox="1"/>
            <p:nvPr/>
          </p:nvSpPr>
          <p:spPr>
            <a:xfrm rot="16200000">
              <a:off x="690111" y="1192036"/>
              <a:ext cx="1842556" cy="338554"/>
            </a:xfrm>
            <a:prstGeom prst="rect">
              <a:avLst/>
            </a:prstGeom>
            <a:noFill/>
          </p:spPr>
          <p:txBody>
            <a:bodyPr wrap="none" rtlCol="0">
              <a:spAutoFit/>
            </a:bodyPr>
            <a:lstStyle/>
            <a:p>
              <a:r>
                <a:rPr lang="pt-PT" sz="1600"/>
                <a:t>musculoesquelético</a:t>
              </a:r>
              <a:endParaRPr lang="en-GB" sz="1600"/>
            </a:p>
          </p:txBody>
        </p:sp>
        <p:sp>
          <p:nvSpPr>
            <p:cNvPr id="23" name="CaixaDeTexto 22">
              <a:extLst>
                <a:ext uri="{FF2B5EF4-FFF2-40B4-BE49-F238E27FC236}">
                  <a16:creationId xmlns:a16="http://schemas.microsoft.com/office/drawing/2014/main" id="{046CCCEB-13C0-4578-B82E-AF0B736989A8}"/>
                </a:ext>
              </a:extLst>
            </p:cNvPr>
            <p:cNvSpPr txBox="1"/>
            <p:nvPr/>
          </p:nvSpPr>
          <p:spPr>
            <a:xfrm rot="16200000">
              <a:off x="1422262" y="773115"/>
              <a:ext cx="1226298" cy="338554"/>
            </a:xfrm>
            <a:prstGeom prst="rect">
              <a:avLst/>
            </a:prstGeom>
            <a:noFill/>
          </p:spPr>
          <p:txBody>
            <a:bodyPr wrap="none" rtlCol="0">
              <a:spAutoFit/>
            </a:bodyPr>
            <a:lstStyle/>
            <a:p>
              <a:r>
                <a:rPr lang="pt-PT" sz="1600"/>
                <a:t>matriz rígida</a:t>
              </a:r>
              <a:endParaRPr lang="en-GB" sz="1600"/>
            </a:p>
          </p:txBody>
        </p:sp>
        <p:sp>
          <p:nvSpPr>
            <p:cNvPr id="24" name="CaixaDeTexto 23">
              <a:extLst>
                <a:ext uri="{FF2B5EF4-FFF2-40B4-BE49-F238E27FC236}">
                  <a16:creationId xmlns:a16="http://schemas.microsoft.com/office/drawing/2014/main" id="{93D0C2C2-A1BA-488E-9A7B-3FBF7DA3AC58}"/>
                </a:ext>
              </a:extLst>
            </p:cNvPr>
            <p:cNvSpPr txBox="1"/>
            <p:nvPr/>
          </p:nvSpPr>
          <p:spPr>
            <a:xfrm rot="16200000">
              <a:off x="1562365" y="2032745"/>
              <a:ext cx="946093" cy="338554"/>
            </a:xfrm>
            <a:prstGeom prst="rect">
              <a:avLst/>
            </a:prstGeom>
            <a:noFill/>
          </p:spPr>
          <p:txBody>
            <a:bodyPr wrap="none" rtlCol="0">
              <a:spAutoFit/>
            </a:bodyPr>
            <a:lstStyle/>
            <a:p>
              <a:r>
                <a:rPr lang="pt-PT" sz="1600"/>
                <a:t>muscular</a:t>
              </a:r>
              <a:endParaRPr lang="en-GB" sz="1600"/>
            </a:p>
          </p:txBody>
        </p:sp>
        <p:sp>
          <p:nvSpPr>
            <p:cNvPr id="25" name="CaixaDeTexto 24">
              <a:extLst>
                <a:ext uri="{FF2B5EF4-FFF2-40B4-BE49-F238E27FC236}">
                  <a16:creationId xmlns:a16="http://schemas.microsoft.com/office/drawing/2014/main" id="{CD935E70-B136-4959-AD69-BEA80A607C64}"/>
                </a:ext>
              </a:extLst>
            </p:cNvPr>
            <p:cNvSpPr txBox="1"/>
            <p:nvPr/>
          </p:nvSpPr>
          <p:spPr>
            <a:xfrm rot="16200000">
              <a:off x="1031742" y="3404347"/>
              <a:ext cx="1159292" cy="338554"/>
            </a:xfrm>
            <a:prstGeom prst="rect">
              <a:avLst/>
            </a:prstGeom>
            <a:noFill/>
          </p:spPr>
          <p:txBody>
            <a:bodyPr wrap="none" rtlCol="0">
              <a:spAutoFit/>
            </a:bodyPr>
            <a:lstStyle/>
            <a:p>
              <a:r>
                <a:rPr lang="pt-PT" sz="1600" dirty="0"/>
                <a:t>endoderme</a:t>
              </a:r>
              <a:endParaRPr lang="en-GB" sz="1600" dirty="0"/>
            </a:p>
          </p:txBody>
        </p:sp>
        <p:sp>
          <p:nvSpPr>
            <p:cNvPr id="26" name="CaixaDeTexto 25">
              <a:extLst>
                <a:ext uri="{FF2B5EF4-FFF2-40B4-BE49-F238E27FC236}">
                  <a16:creationId xmlns:a16="http://schemas.microsoft.com/office/drawing/2014/main" id="{86BD1A82-D6B7-4989-9E19-DF84AF058AED}"/>
                </a:ext>
              </a:extLst>
            </p:cNvPr>
            <p:cNvSpPr txBox="1"/>
            <p:nvPr/>
          </p:nvSpPr>
          <p:spPr>
            <a:xfrm rot="16200000">
              <a:off x="814792" y="5877892"/>
              <a:ext cx="1593193" cy="338554"/>
            </a:xfrm>
            <a:prstGeom prst="rect">
              <a:avLst/>
            </a:prstGeom>
            <a:noFill/>
          </p:spPr>
          <p:txBody>
            <a:bodyPr wrap="none" rtlCol="0">
              <a:spAutoFit/>
            </a:bodyPr>
            <a:lstStyle/>
            <a:p>
              <a:r>
                <a:rPr lang="pt-PT" sz="1600" err="1"/>
                <a:t>neuroectoderme</a:t>
              </a:r>
              <a:endParaRPr lang="en-GB" sz="1600"/>
            </a:p>
          </p:txBody>
        </p:sp>
        <p:sp>
          <p:nvSpPr>
            <p:cNvPr id="27" name="CaixaDeTexto 26">
              <a:extLst>
                <a:ext uri="{FF2B5EF4-FFF2-40B4-BE49-F238E27FC236}">
                  <a16:creationId xmlns:a16="http://schemas.microsoft.com/office/drawing/2014/main" id="{B425C093-9E52-42D8-A5EF-1FB1D60594E9}"/>
                </a:ext>
              </a:extLst>
            </p:cNvPr>
            <p:cNvSpPr txBox="1"/>
            <p:nvPr/>
          </p:nvSpPr>
          <p:spPr>
            <a:xfrm rot="16200000">
              <a:off x="1350384" y="4539513"/>
              <a:ext cx="1031501" cy="338554"/>
            </a:xfrm>
            <a:prstGeom prst="rect">
              <a:avLst/>
            </a:prstGeom>
            <a:noFill/>
          </p:spPr>
          <p:txBody>
            <a:bodyPr wrap="none" rtlCol="0">
              <a:spAutoFit/>
            </a:bodyPr>
            <a:lstStyle/>
            <a:p>
              <a:r>
                <a:rPr lang="pt-PT" sz="1600"/>
                <a:t>urogenital</a:t>
              </a:r>
              <a:endParaRPr lang="en-GB" sz="1600"/>
            </a:p>
          </p:txBody>
        </p:sp>
      </p:grpSp>
    </p:spTree>
    <p:extLst>
      <p:ext uri="{BB962C8B-B14F-4D97-AF65-F5344CB8AC3E}">
        <p14:creationId xmlns:p14="http://schemas.microsoft.com/office/powerpoint/2010/main" val="293195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BB6D0-3993-45AF-B7DF-A258CC8E19B3}"/>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graphicFrame>
        <p:nvGraphicFramePr>
          <p:cNvPr id="4" name="Tabela 4">
            <a:extLst>
              <a:ext uri="{FF2B5EF4-FFF2-40B4-BE49-F238E27FC236}">
                <a16:creationId xmlns:a16="http://schemas.microsoft.com/office/drawing/2014/main" id="{0B9C3ABF-58BD-4825-8EDE-1C03DB565263}"/>
              </a:ext>
            </a:extLst>
          </p:cNvPr>
          <p:cNvGraphicFramePr>
            <a:graphicFrameLocks noGrp="1"/>
          </p:cNvGraphicFramePr>
          <p:nvPr>
            <p:ph idx="1"/>
            <p:extLst>
              <p:ext uri="{D42A27DB-BD31-4B8C-83A1-F6EECF244321}">
                <p14:modId xmlns:p14="http://schemas.microsoft.com/office/powerpoint/2010/main" val="114717489"/>
              </p:ext>
            </p:extLst>
          </p:nvPr>
        </p:nvGraphicFramePr>
        <p:xfrm>
          <a:off x="785631" y="1433976"/>
          <a:ext cx="10620737" cy="4947920"/>
        </p:xfrm>
        <a:graphic>
          <a:graphicData uri="http://schemas.openxmlformats.org/drawingml/2006/table">
            <a:tbl>
              <a:tblPr firstRow="1" bandRow="1">
                <a:tableStyleId>{5C22544A-7EE6-4342-B048-85BDC9FD1C3A}</a:tableStyleId>
              </a:tblPr>
              <a:tblGrid>
                <a:gridCol w="1479811">
                  <a:extLst>
                    <a:ext uri="{9D8B030D-6E8A-4147-A177-3AD203B41FA5}">
                      <a16:colId xmlns:a16="http://schemas.microsoft.com/office/drawing/2014/main" val="2863654768"/>
                    </a:ext>
                  </a:extLst>
                </a:gridCol>
                <a:gridCol w="1858775">
                  <a:extLst>
                    <a:ext uri="{9D8B030D-6E8A-4147-A177-3AD203B41FA5}">
                      <a16:colId xmlns:a16="http://schemas.microsoft.com/office/drawing/2014/main" val="3404602780"/>
                    </a:ext>
                  </a:extLst>
                </a:gridCol>
                <a:gridCol w="1578205">
                  <a:extLst>
                    <a:ext uri="{9D8B030D-6E8A-4147-A177-3AD203B41FA5}">
                      <a16:colId xmlns:a16="http://schemas.microsoft.com/office/drawing/2014/main" val="3703008696"/>
                    </a:ext>
                  </a:extLst>
                </a:gridCol>
                <a:gridCol w="1835394">
                  <a:extLst>
                    <a:ext uri="{9D8B030D-6E8A-4147-A177-3AD203B41FA5}">
                      <a16:colId xmlns:a16="http://schemas.microsoft.com/office/drawing/2014/main" val="1272287931"/>
                    </a:ext>
                  </a:extLst>
                </a:gridCol>
                <a:gridCol w="2221178">
                  <a:extLst>
                    <a:ext uri="{9D8B030D-6E8A-4147-A177-3AD203B41FA5}">
                      <a16:colId xmlns:a16="http://schemas.microsoft.com/office/drawing/2014/main" val="2697452132"/>
                    </a:ext>
                  </a:extLst>
                </a:gridCol>
                <a:gridCol w="1647374">
                  <a:extLst>
                    <a:ext uri="{9D8B030D-6E8A-4147-A177-3AD203B41FA5}">
                      <a16:colId xmlns:a16="http://schemas.microsoft.com/office/drawing/2014/main" val="4153599149"/>
                    </a:ext>
                  </a:extLst>
                </a:gridCol>
              </a:tblGrid>
              <a:tr h="370840">
                <a:tc>
                  <a:txBody>
                    <a:bodyPr/>
                    <a:lstStyle/>
                    <a:p>
                      <a:endParaRPr lang="en-GB"/>
                    </a:p>
                  </a:txBody>
                  <a:tcPr/>
                </a:tc>
                <a:tc>
                  <a:txBody>
                    <a:bodyPr/>
                    <a:lstStyle/>
                    <a:p>
                      <a:pPr algn="ctr"/>
                      <a:r>
                        <a:rPr lang="pt-PT"/>
                        <a:t>NOTCH (8)</a:t>
                      </a:r>
                      <a:endParaRPr lang="en-GB"/>
                    </a:p>
                  </a:txBody>
                  <a:tcPr/>
                </a:tc>
                <a:tc>
                  <a:txBody>
                    <a:bodyPr/>
                    <a:lstStyle/>
                    <a:p>
                      <a:pPr algn="ctr"/>
                      <a:r>
                        <a:rPr lang="pt-PT" err="1"/>
                        <a:t>Hegdehog</a:t>
                      </a:r>
                      <a:r>
                        <a:rPr lang="pt-PT"/>
                        <a:t> (9)</a:t>
                      </a:r>
                      <a:endParaRPr lang="en-GB"/>
                    </a:p>
                  </a:txBody>
                  <a:tcPr/>
                </a:tc>
                <a:tc>
                  <a:txBody>
                    <a:bodyPr/>
                    <a:lstStyle/>
                    <a:p>
                      <a:pPr algn="ctr"/>
                      <a:r>
                        <a:rPr lang="pt-PT" err="1"/>
                        <a:t>Wnt</a:t>
                      </a:r>
                      <a:r>
                        <a:rPr lang="pt-PT"/>
                        <a:t> (10)</a:t>
                      </a:r>
                      <a:endParaRPr lang="en-GB"/>
                    </a:p>
                  </a:txBody>
                  <a:tcPr/>
                </a:tc>
                <a:tc>
                  <a:txBody>
                    <a:bodyPr/>
                    <a:lstStyle/>
                    <a:p>
                      <a:pPr algn="ctr"/>
                      <a:r>
                        <a:rPr lang="pt-PT"/>
                        <a:t>FGF (11)</a:t>
                      </a:r>
                      <a:endParaRPr lang="en-GB"/>
                    </a:p>
                  </a:txBody>
                  <a:tcPr/>
                </a:tc>
                <a:tc>
                  <a:txBody>
                    <a:bodyPr/>
                    <a:lstStyle/>
                    <a:p>
                      <a:pPr algn="ctr"/>
                      <a:r>
                        <a:rPr lang="pt-PT"/>
                        <a:t>BMP (12)</a:t>
                      </a:r>
                      <a:endParaRPr lang="en-GB"/>
                    </a:p>
                  </a:txBody>
                  <a:tcPr/>
                </a:tc>
                <a:extLst>
                  <a:ext uri="{0D108BD9-81ED-4DB2-BD59-A6C34878D82A}">
                    <a16:rowId xmlns:a16="http://schemas.microsoft.com/office/drawing/2014/main" val="896465967"/>
                  </a:ext>
                </a:extLst>
              </a:tr>
              <a:tr h="370840">
                <a:tc>
                  <a:txBody>
                    <a:bodyPr/>
                    <a:lstStyle/>
                    <a:p>
                      <a:r>
                        <a:rPr lang="pt-PT"/>
                        <a:t>Ligando</a:t>
                      </a:r>
                      <a:endParaRPr lang="en-GB"/>
                    </a:p>
                  </a:txBody>
                  <a:tcPr/>
                </a:tc>
                <a:tc>
                  <a:txBody>
                    <a:bodyPr/>
                    <a:lstStyle/>
                    <a:p>
                      <a:pPr algn="ctr"/>
                      <a:r>
                        <a:rPr lang="pt-PT"/>
                        <a:t>Delta-</a:t>
                      </a:r>
                      <a:r>
                        <a:rPr lang="pt-PT" err="1"/>
                        <a:t>like</a:t>
                      </a:r>
                      <a:r>
                        <a:rPr lang="pt-PT"/>
                        <a:t>, </a:t>
                      </a:r>
                      <a:r>
                        <a:rPr lang="pt-PT" err="1"/>
                        <a:t>Jagged</a:t>
                      </a:r>
                      <a:endParaRPr lang="en-GB"/>
                    </a:p>
                  </a:txBody>
                  <a:tcPr/>
                </a:tc>
                <a:tc>
                  <a:txBody>
                    <a:bodyPr/>
                    <a:lstStyle/>
                    <a:p>
                      <a:pPr algn="ctr"/>
                      <a:r>
                        <a:rPr lang="pt-PT"/>
                        <a:t>SHH, IHH, DHH</a:t>
                      </a:r>
                      <a:endParaRPr lang="en-GB"/>
                    </a:p>
                  </a:txBody>
                  <a:tcPr/>
                </a:tc>
                <a:tc>
                  <a:txBody>
                    <a:bodyPr/>
                    <a:lstStyle/>
                    <a:p>
                      <a:pPr algn="ctr"/>
                      <a:r>
                        <a:rPr lang="pt-PT" err="1"/>
                        <a:t>Wnts</a:t>
                      </a:r>
                      <a:endParaRPr lang="en-GB"/>
                    </a:p>
                  </a:txBody>
                  <a:tcPr/>
                </a:tc>
                <a:tc>
                  <a:txBody>
                    <a:bodyPr/>
                    <a:lstStyle/>
                    <a:p>
                      <a:pPr algn="ctr"/>
                      <a:r>
                        <a:rPr lang="pt-PT" err="1"/>
                        <a:t>FGFs</a:t>
                      </a:r>
                      <a:endParaRPr lang="en-GB"/>
                    </a:p>
                  </a:txBody>
                  <a:tcPr/>
                </a:tc>
                <a:tc>
                  <a:txBody>
                    <a:bodyPr/>
                    <a:lstStyle/>
                    <a:p>
                      <a:pPr algn="ctr"/>
                      <a:r>
                        <a:rPr lang="pt-PT" dirty="0" err="1"/>
                        <a:t>BMPs</a:t>
                      </a:r>
                      <a:r>
                        <a:rPr lang="pt-PT" dirty="0"/>
                        <a:t>/</a:t>
                      </a:r>
                      <a:r>
                        <a:rPr lang="pt-PT"/>
                        <a:t>GDFs</a:t>
                      </a:r>
                      <a:endParaRPr lang="en-GB" dirty="0"/>
                    </a:p>
                  </a:txBody>
                  <a:tcPr/>
                </a:tc>
                <a:extLst>
                  <a:ext uri="{0D108BD9-81ED-4DB2-BD59-A6C34878D82A}">
                    <a16:rowId xmlns:a16="http://schemas.microsoft.com/office/drawing/2014/main" val="2081162398"/>
                  </a:ext>
                </a:extLst>
              </a:tr>
              <a:tr h="370840">
                <a:tc>
                  <a:txBody>
                    <a:bodyPr/>
                    <a:lstStyle/>
                    <a:p>
                      <a:r>
                        <a:rPr lang="pt-PT"/>
                        <a:t>Recetor</a:t>
                      </a:r>
                      <a:endParaRPr lang="en-GB"/>
                    </a:p>
                  </a:txBody>
                  <a:tcPr/>
                </a:tc>
                <a:tc>
                  <a:txBody>
                    <a:bodyPr/>
                    <a:lstStyle/>
                    <a:p>
                      <a:pPr algn="ctr"/>
                      <a:r>
                        <a:rPr lang="pt-PT" err="1"/>
                        <a:t>Notch</a:t>
                      </a:r>
                      <a:endParaRPr lang="en-GB"/>
                    </a:p>
                  </a:txBody>
                  <a:tcPr/>
                </a:tc>
                <a:tc>
                  <a:txBody>
                    <a:bodyPr/>
                    <a:lstStyle/>
                    <a:p>
                      <a:pPr algn="ctr"/>
                      <a:r>
                        <a:rPr lang="pt-PT" err="1"/>
                        <a:t>Patched</a:t>
                      </a:r>
                      <a:r>
                        <a:rPr lang="pt-PT"/>
                        <a:t> (</a:t>
                      </a:r>
                      <a:r>
                        <a:rPr lang="pt-PT" err="1"/>
                        <a:t>Ptc</a:t>
                      </a:r>
                      <a:r>
                        <a:rPr lang="pt-PT"/>
                        <a:t>)</a:t>
                      </a:r>
                      <a:endParaRPr lang="en-GB"/>
                    </a:p>
                  </a:txBody>
                  <a:tcPr/>
                </a:tc>
                <a:tc>
                  <a:txBody>
                    <a:bodyPr/>
                    <a:lstStyle/>
                    <a:p>
                      <a:pPr algn="ctr"/>
                      <a:r>
                        <a:rPr lang="pt-PT"/>
                        <a:t>i. </a:t>
                      </a:r>
                      <a:r>
                        <a:rPr lang="pt-PT" err="1"/>
                        <a:t>Frizzled</a:t>
                      </a:r>
                      <a:r>
                        <a:rPr lang="pt-PT"/>
                        <a:t> (FRZ)</a:t>
                      </a:r>
                    </a:p>
                    <a:p>
                      <a:pPr marL="0" indent="0" algn="ctr">
                        <a:buNone/>
                      </a:pPr>
                      <a:r>
                        <a:rPr lang="pt-PT"/>
                        <a:t>ii. </a:t>
                      </a:r>
                      <a:r>
                        <a:rPr lang="pt-PT" baseline="0" err="1">
                          <a:latin typeface="+mn-lt"/>
                        </a:rPr>
                        <a:t>Derailed</a:t>
                      </a:r>
                      <a:r>
                        <a:rPr lang="pt-PT" baseline="0">
                          <a:latin typeface="+mn-lt"/>
                        </a:rPr>
                        <a:t>/</a:t>
                      </a:r>
                      <a:r>
                        <a:rPr lang="pt-PT" baseline="0" err="1">
                          <a:latin typeface="+mn-lt"/>
                        </a:rPr>
                        <a:t>Ryk</a:t>
                      </a:r>
                      <a:endParaRPr lang="pt-PT" baseline="0">
                        <a:latin typeface="+mn-lt"/>
                      </a:endParaRPr>
                    </a:p>
                    <a:p>
                      <a:pPr marL="0" indent="0" algn="ctr">
                        <a:buNone/>
                      </a:pPr>
                      <a:r>
                        <a:rPr lang="pt-PT" baseline="0">
                          <a:latin typeface="+mn-lt"/>
                        </a:rPr>
                        <a:t>iii. ROR2</a:t>
                      </a:r>
                      <a:endParaRPr lang="en-GB"/>
                    </a:p>
                  </a:txBody>
                  <a:tcPr/>
                </a:tc>
                <a:tc>
                  <a:txBody>
                    <a:bodyPr/>
                    <a:lstStyle/>
                    <a:p>
                      <a:pPr algn="ctr"/>
                      <a:r>
                        <a:rPr lang="pt-PT"/>
                        <a:t>FGFR (RTK)</a:t>
                      </a:r>
                      <a:br>
                        <a:rPr lang="pt-PT"/>
                      </a:br>
                      <a:r>
                        <a:rPr lang="pt-PT" sz="1600"/>
                        <a:t>exceto </a:t>
                      </a:r>
                      <a:r>
                        <a:rPr lang="pt-PT" sz="1600" err="1"/>
                        <a:t>iFGFs</a:t>
                      </a:r>
                      <a:endParaRPr lang="en-GB"/>
                    </a:p>
                  </a:txBody>
                  <a:tcPr/>
                </a:tc>
                <a:tc>
                  <a:txBody>
                    <a:bodyPr/>
                    <a:lstStyle/>
                    <a:p>
                      <a:pPr algn="ctr"/>
                      <a:r>
                        <a:rPr lang="pt-PT"/>
                        <a:t>BMPR (R-S/T-K)</a:t>
                      </a:r>
                      <a:endParaRPr lang="en-GB"/>
                    </a:p>
                  </a:txBody>
                  <a:tcPr/>
                </a:tc>
                <a:extLst>
                  <a:ext uri="{0D108BD9-81ED-4DB2-BD59-A6C34878D82A}">
                    <a16:rowId xmlns:a16="http://schemas.microsoft.com/office/drawing/2014/main" val="1002954745"/>
                  </a:ext>
                </a:extLst>
              </a:tr>
              <a:tr h="370840">
                <a:tc>
                  <a:txBody>
                    <a:bodyPr/>
                    <a:lstStyle/>
                    <a:p>
                      <a:r>
                        <a:rPr lang="pt-PT"/>
                        <a:t>Relay/</a:t>
                      </a:r>
                      <a:r>
                        <a:rPr lang="pt-PT" err="1"/>
                        <a:t>ramific</a:t>
                      </a:r>
                      <a:r>
                        <a:rPr lang="pt-PT"/>
                        <a:t>.</a:t>
                      </a:r>
                      <a:endParaRPr lang="en-GB"/>
                    </a:p>
                  </a:txBody>
                  <a:tcPr/>
                </a:tc>
                <a:tc>
                  <a:txBody>
                    <a:bodyPr/>
                    <a:lstStyle/>
                    <a:p>
                      <a:pPr algn="ctr"/>
                      <a:endParaRPr lang="en-GB"/>
                    </a:p>
                  </a:txBody>
                  <a:tcPr/>
                </a:tc>
                <a:tc>
                  <a:txBody>
                    <a:bodyPr/>
                    <a:lstStyle/>
                    <a:p>
                      <a:pPr algn="ctr"/>
                      <a:r>
                        <a:rPr lang="pt-PT" err="1"/>
                        <a:t>Smo</a:t>
                      </a:r>
                      <a:r>
                        <a:rPr lang="pt-PT"/>
                        <a:t> – IFT</a:t>
                      </a:r>
                    </a:p>
                  </a:txBody>
                  <a:tcPr/>
                </a:tc>
                <a:tc>
                  <a:txBody>
                    <a:bodyPr/>
                    <a:lstStyle/>
                    <a:p>
                      <a:pPr marL="0" indent="0" algn="ctr">
                        <a:buNone/>
                      </a:pPr>
                      <a:r>
                        <a:rPr lang="pt-PT"/>
                        <a:t>i. </a:t>
                      </a:r>
                      <a:r>
                        <a:rPr lang="pt-PT" err="1"/>
                        <a:t>Dsh</a:t>
                      </a:r>
                      <a:r>
                        <a:rPr lang="pt-PT"/>
                        <a:t>/</a:t>
                      </a:r>
                      <a:r>
                        <a:rPr lang="pt-PT" err="1"/>
                        <a:t>Dvl</a:t>
                      </a:r>
                      <a:endParaRPr lang="pt-PT" baseline="0">
                        <a:latin typeface="+mn-lt"/>
                      </a:endParaRPr>
                    </a:p>
                    <a:p>
                      <a:pPr marL="0" indent="0" algn="ctr">
                        <a:buNone/>
                      </a:pPr>
                      <a:r>
                        <a:rPr lang="pt-PT" baseline="0">
                          <a:latin typeface="+mn-lt"/>
                        </a:rPr>
                        <a:t>(Wnt5A: +</a:t>
                      </a:r>
                      <a:r>
                        <a:rPr lang="pt-PT" baseline="0" err="1">
                          <a:latin typeface="+mn-lt"/>
                        </a:rPr>
                        <a:t>G</a:t>
                      </a:r>
                      <a:r>
                        <a:rPr lang="pt-PT" sz="1200" baseline="0" err="1">
                          <a:latin typeface="Symbol" panose="05050102010706020507" pitchFamily="18" charset="2"/>
                        </a:rPr>
                        <a:t>abg</a:t>
                      </a:r>
                      <a:r>
                        <a:rPr lang="pt-PT" baseline="0">
                          <a:latin typeface="+mn-lt"/>
                        </a:rPr>
                        <a:t>)</a:t>
                      </a:r>
                      <a:endParaRPr lang="pt-PT" baseline="-25000">
                        <a:latin typeface="Symbol" panose="05050102010706020507" pitchFamily="18" charset="2"/>
                      </a:endParaRPr>
                    </a:p>
                  </a:txBody>
                  <a:tcPr/>
                </a:tc>
                <a:tc>
                  <a:txBody>
                    <a:bodyPr/>
                    <a:lstStyle/>
                    <a:p>
                      <a:pPr algn="ctr"/>
                      <a:r>
                        <a:rPr lang="pt-PT"/>
                        <a:t>i. FRS2 – Grb2</a:t>
                      </a:r>
                    </a:p>
                    <a:p>
                      <a:pPr algn="ctr"/>
                      <a:r>
                        <a:rPr lang="pt-PT"/>
                        <a:t>ii. PLC</a:t>
                      </a:r>
                    </a:p>
                    <a:p>
                      <a:pPr algn="ctr"/>
                      <a:r>
                        <a:rPr lang="pt-PT"/>
                        <a:t>iii. STAT</a:t>
                      </a:r>
                      <a:endParaRPr lang="en-GB"/>
                    </a:p>
                  </a:txBody>
                  <a:tcPr/>
                </a:tc>
                <a:tc>
                  <a:txBody>
                    <a:bodyPr/>
                    <a:lstStyle/>
                    <a:p>
                      <a:pPr algn="ctr"/>
                      <a:r>
                        <a:rPr lang="pt-PT"/>
                        <a:t>Sara</a:t>
                      </a:r>
                      <a:endParaRPr lang="en-GB"/>
                    </a:p>
                  </a:txBody>
                  <a:tcPr/>
                </a:tc>
                <a:extLst>
                  <a:ext uri="{0D108BD9-81ED-4DB2-BD59-A6C34878D82A}">
                    <a16:rowId xmlns:a16="http://schemas.microsoft.com/office/drawing/2014/main" val="565792844"/>
                  </a:ext>
                </a:extLst>
              </a:tr>
              <a:tr h="370840">
                <a:tc>
                  <a:txBody>
                    <a:bodyPr/>
                    <a:lstStyle/>
                    <a:p>
                      <a:r>
                        <a:rPr lang="pt-PT"/>
                        <a:t>Amplificação</a:t>
                      </a:r>
                      <a:endParaRPr lang="en-GB"/>
                    </a:p>
                  </a:txBody>
                  <a:tcPr/>
                </a:tc>
                <a:tc>
                  <a:txBody>
                    <a:bodyPr/>
                    <a:lstStyle/>
                    <a:p>
                      <a:pPr algn="ctr"/>
                      <a:endParaRPr lang="en-GB"/>
                    </a:p>
                  </a:txBody>
                  <a:tcPr/>
                </a:tc>
                <a:tc>
                  <a:txBody>
                    <a:bodyPr/>
                    <a:lstStyle/>
                    <a:p>
                      <a:pPr algn="ct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a:latin typeface="+mn-lt"/>
                        </a:rPr>
                        <a:t>i. </a:t>
                      </a:r>
                      <a:r>
                        <a:rPr lang="pt-PT">
                          <a:latin typeface="Symbol" panose="05050102010706020507" pitchFamily="18" charset="2"/>
                        </a:rPr>
                        <a:t>b</a:t>
                      </a:r>
                      <a:r>
                        <a:rPr lang="pt-PT"/>
                        <a:t>-catenina</a:t>
                      </a:r>
                    </a:p>
                    <a:p>
                      <a:pPr marL="0" marR="0" lvl="0" indent="0" algn="ctr" defTabSz="914400" rtl="0" eaLnBrk="1" fontAlgn="auto" latinLnBrk="0" hangingPunct="1">
                        <a:lnSpc>
                          <a:spcPct val="100000"/>
                        </a:lnSpc>
                        <a:spcBef>
                          <a:spcPts val="0"/>
                        </a:spcBef>
                        <a:spcAft>
                          <a:spcPts val="0"/>
                        </a:spcAft>
                        <a:buClrTx/>
                        <a:buSzTx/>
                        <a:buFontTx/>
                        <a:buNone/>
                        <a:tabLst/>
                        <a:defRPr/>
                      </a:pPr>
                      <a:r>
                        <a:rPr lang="pt-PT"/>
                        <a:t>(Wnt5A: PLC)</a:t>
                      </a:r>
                    </a:p>
                    <a:p>
                      <a:pPr marL="0" marR="0" lvl="0" indent="0" algn="ctr" defTabSz="914400" rtl="0" eaLnBrk="1" fontAlgn="auto" latinLnBrk="0" hangingPunct="1">
                        <a:lnSpc>
                          <a:spcPct val="100000"/>
                        </a:lnSpc>
                        <a:spcBef>
                          <a:spcPts val="0"/>
                        </a:spcBef>
                        <a:spcAft>
                          <a:spcPts val="0"/>
                        </a:spcAft>
                        <a:buClrTx/>
                        <a:buSzTx/>
                        <a:buFontTx/>
                        <a:buNone/>
                        <a:tabLst/>
                        <a:defRPr/>
                      </a:pPr>
                      <a:r>
                        <a:rPr lang="pt-PT"/>
                        <a:t>PKA</a:t>
                      </a:r>
                    </a:p>
                    <a:p>
                      <a:pPr algn="ctr"/>
                      <a:r>
                        <a:rPr lang="pt-PT"/>
                        <a:t>ii. </a:t>
                      </a:r>
                      <a:r>
                        <a:rPr lang="pt-PT" err="1"/>
                        <a:t>Src</a:t>
                      </a:r>
                      <a:endParaRPr lang="en-GB"/>
                    </a:p>
                  </a:txBody>
                  <a:tcPr/>
                </a:tc>
                <a:tc>
                  <a:txBody>
                    <a:bodyPr/>
                    <a:lstStyle/>
                    <a:p>
                      <a:pPr algn="ctr"/>
                      <a:r>
                        <a:rPr lang="pt-PT"/>
                        <a:t>i. SOS – Raf1 – MAPK;</a:t>
                      </a:r>
                    </a:p>
                    <a:p>
                      <a:pPr algn="ctr"/>
                      <a:r>
                        <a:rPr lang="pt-PT"/>
                        <a:t>SPRY inibe Raf1;</a:t>
                      </a:r>
                    </a:p>
                    <a:p>
                      <a:pPr algn="ctr"/>
                      <a:r>
                        <a:rPr lang="pt-PT"/>
                        <a:t>PI3K – </a:t>
                      </a:r>
                      <a:r>
                        <a:rPr lang="pt-PT" err="1"/>
                        <a:t>Akt</a:t>
                      </a:r>
                      <a:endParaRPr lang="pt-PT"/>
                    </a:p>
                    <a:p>
                      <a:pPr algn="ctr"/>
                      <a:r>
                        <a:rPr lang="pt-PT"/>
                        <a:t>ii. PKC</a:t>
                      </a:r>
                    </a:p>
                  </a:txBody>
                  <a:tcPr/>
                </a:tc>
                <a:tc>
                  <a:txBody>
                    <a:bodyPr/>
                    <a:lstStyle/>
                    <a:p>
                      <a:pPr algn="ctr"/>
                      <a:r>
                        <a:rPr lang="pt-PT"/>
                        <a:t>R-</a:t>
                      </a:r>
                      <a:r>
                        <a:rPr lang="pt-PT" err="1"/>
                        <a:t>Smad</a:t>
                      </a:r>
                      <a:r>
                        <a:rPr lang="pt-PT"/>
                        <a:t> 1/5/8</a:t>
                      </a:r>
                      <a:endParaRPr lang="en-GB"/>
                    </a:p>
                  </a:txBody>
                  <a:tcPr/>
                </a:tc>
                <a:extLst>
                  <a:ext uri="{0D108BD9-81ED-4DB2-BD59-A6C34878D82A}">
                    <a16:rowId xmlns:a16="http://schemas.microsoft.com/office/drawing/2014/main" val="4247630141"/>
                  </a:ext>
                </a:extLst>
              </a:tr>
              <a:tr h="370840">
                <a:tc>
                  <a:txBody>
                    <a:bodyPr/>
                    <a:lstStyle/>
                    <a:p>
                      <a:r>
                        <a:rPr lang="pt-PT"/>
                        <a:t>Resposta</a:t>
                      </a:r>
                      <a:endParaRPr lang="en-GB"/>
                    </a:p>
                  </a:txBody>
                  <a:tcPr/>
                </a:tc>
                <a:tc>
                  <a:txBody>
                    <a:bodyPr/>
                    <a:lstStyle/>
                    <a:p>
                      <a:pPr algn="ctr"/>
                      <a:r>
                        <a:rPr lang="pt-PT" dirty="0"/>
                        <a:t>NICD-MAM-CSL</a:t>
                      </a:r>
                      <a:endParaRPr lang="en-GB" dirty="0"/>
                    </a:p>
                  </a:txBody>
                  <a:tcPr/>
                </a:tc>
                <a:tc>
                  <a:txBody>
                    <a:bodyPr/>
                    <a:lstStyle/>
                    <a:p>
                      <a:pPr algn="ctr"/>
                      <a:r>
                        <a:rPr lang="pt-PT" err="1"/>
                        <a:t>Gli</a:t>
                      </a:r>
                      <a:endParaRPr lang="en-GB"/>
                    </a:p>
                  </a:txBody>
                  <a:tcPr/>
                </a:tc>
                <a:tc>
                  <a:txBody>
                    <a:bodyPr/>
                    <a:lstStyle/>
                    <a:p>
                      <a:pPr algn="ctr"/>
                      <a:r>
                        <a:rPr lang="pt-PT">
                          <a:latin typeface="+mn-lt"/>
                        </a:rPr>
                        <a:t>i. ativa TCF/LEF (Wnt5A: </a:t>
                      </a:r>
                      <a:r>
                        <a:rPr lang="pt-PT">
                          <a:latin typeface="+mn-lt"/>
                          <a:sym typeface="Wingdings" panose="05000000000000000000" pitchFamily="2" charset="2"/>
                        </a:rPr>
                        <a:t></a:t>
                      </a:r>
                      <a:r>
                        <a:rPr lang="pt-PT">
                          <a:latin typeface="+mn-lt"/>
                        </a:rPr>
                        <a:t>Ca</a:t>
                      </a:r>
                      <a:r>
                        <a:rPr lang="pt-PT" baseline="30000">
                          <a:latin typeface="+mn-lt"/>
                        </a:rPr>
                        <a:t>2+</a:t>
                      </a:r>
                      <a:r>
                        <a:rPr lang="pt-PT">
                          <a:latin typeface="+mn-lt"/>
                        </a:rPr>
                        <a:t>)</a:t>
                      </a:r>
                    </a:p>
                    <a:p>
                      <a:pPr algn="ctr"/>
                      <a:r>
                        <a:rPr lang="pt-PT"/>
                        <a:t>i/ii/iii. </a:t>
                      </a:r>
                      <a:r>
                        <a:rPr lang="pt-PT" err="1"/>
                        <a:t>citosquel</a:t>
                      </a:r>
                      <a:r>
                        <a:rPr lang="pt-PT"/>
                        <a:t>.</a:t>
                      </a:r>
                    </a:p>
                    <a:p>
                      <a:pPr algn="ctr"/>
                      <a:r>
                        <a:rPr lang="pt-PT"/>
                        <a:t>iii. reprime TCF</a:t>
                      </a:r>
                      <a:endParaRPr lang="en-GB"/>
                    </a:p>
                  </a:txBody>
                  <a:tcPr/>
                </a:tc>
                <a:tc>
                  <a:txBody>
                    <a:bodyPr/>
                    <a:lstStyle/>
                    <a:p>
                      <a:pPr algn="ctr"/>
                      <a:r>
                        <a:rPr lang="pt-PT"/>
                        <a:t>i. </a:t>
                      </a:r>
                      <a:r>
                        <a:rPr lang="pt-PT" err="1"/>
                        <a:t>Akt</a:t>
                      </a:r>
                      <a:r>
                        <a:rPr lang="pt-PT"/>
                        <a:t> inibe </a:t>
                      </a:r>
                      <a:r>
                        <a:rPr lang="pt-PT" err="1"/>
                        <a:t>FKHRs</a:t>
                      </a:r>
                      <a:endParaRPr lang="pt-PT"/>
                    </a:p>
                    <a:p>
                      <a:pPr algn="ctr"/>
                      <a:r>
                        <a:rPr lang="pt-PT"/>
                        <a:t>iii. </a:t>
                      </a:r>
                      <a:r>
                        <a:rPr lang="pt-PT">
                          <a:latin typeface="+mn-lt"/>
                          <a:sym typeface="Wingdings" panose="05000000000000000000" pitchFamily="2" charset="2"/>
                        </a:rPr>
                        <a:t></a:t>
                      </a:r>
                      <a:r>
                        <a:rPr lang="pt-PT"/>
                        <a:t>p21</a:t>
                      </a:r>
                      <a:endParaRPr lang="en-GB"/>
                    </a:p>
                  </a:txBody>
                  <a:tcPr/>
                </a:tc>
                <a:tc>
                  <a:txBody>
                    <a:bodyPr/>
                    <a:lstStyle/>
                    <a:p>
                      <a:pPr algn="ctr"/>
                      <a:r>
                        <a:rPr lang="pt-PT" dirty="0"/>
                        <a:t>SMAD</a:t>
                      </a:r>
                      <a:endParaRPr lang="en-GB" dirty="0"/>
                    </a:p>
                  </a:txBody>
                  <a:tcPr/>
                </a:tc>
                <a:extLst>
                  <a:ext uri="{0D108BD9-81ED-4DB2-BD59-A6C34878D82A}">
                    <a16:rowId xmlns:a16="http://schemas.microsoft.com/office/drawing/2014/main" val="1743115001"/>
                  </a:ext>
                </a:extLst>
              </a:tr>
            </a:tbl>
          </a:graphicData>
        </a:graphic>
      </p:graphicFrame>
    </p:spTree>
    <p:extLst>
      <p:ext uri="{BB962C8B-B14F-4D97-AF65-F5344CB8AC3E}">
        <p14:creationId xmlns:p14="http://schemas.microsoft.com/office/powerpoint/2010/main" val="36209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BB6D0-3993-45AF-B7DF-A258CC8E19B3}"/>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r>
              <a:rPr lang="pt-PT" sz="3200">
                <a:ln w="0"/>
                <a:solidFill>
                  <a:schemeClr val="accent1"/>
                </a:solidFill>
                <a:effectLst>
                  <a:outerShdw blurRad="38100" dist="25400" dir="5400000" algn="ctr" rotWithShape="0">
                    <a:srgbClr val="6E747A">
                      <a:alpha val="43000"/>
                    </a:srgbClr>
                  </a:outerShdw>
                </a:effectLst>
              </a:rPr>
              <a:t> (</a:t>
            </a:r>
            <a:r>
              <a:rPr lang="pt-PT" sz="3200" err="1">
                <a:ln w="0"/>
                <a:solidFill>
                  <a:schemeClr val="accent1"/>
                </a:solidFill>
                <a:effectLst>
                  <a:outerShdw blurRad="38100" dist="25400" dir="5400000" algn="ctr" rotWithShape="0">
                    <a:srgbClr val="6E747A">
                      <a:alpha val="43000"/>
                    </a:srgbClr>
                  </a:outerShdw>
                </a:effectLst>
              </a:rPr>
              <a:t>cont</a:t>
            </a:r>
            <a:r>
              <a:rPr lang="pt-PT" sz="3200">
                <a:ln w="0"/>
                <a:solidFill>
                  <a:schemeClr val="accent1"/>
                </a:solidFill>
                <a:effectLst>
                  <a:outerShdw blurRad="38100" dist="25400" dir="5400000" algn="ctr" rotWithShape="0">
                    <a:srgbClr val="6E747A">
                      <a:alpha val="43000"/>
                    </a:srgbClr>
                  </a:outerShdw>
                </a:effectLst>
              </a:rPr>
              <a:t>.)</a:t>
            </a:r>
            <a:endParaRPr lang="en-GB">
              <a:ln w="0"/>
              <a:solidFill>
                <a:schemeClr val="accent1"/>
              </a:solidFill>
              <a:effectLst>
                <a:outerShdw blurRad="38100" dist="25400" dir="5400000" algn="ctr" rotWithShape="0">
                  <a:srgbClr val="6E747A">
                    <a:alpha val="43000"/>
                  </a:srgbClr>
                </a:outerShdw>
              </a:effectLst>
            </a:endParaRPr>
          </a:p>
        </p:txBody>
      </p:sp>
      <p:graphicFrame>
        <p:nvGraphicFramePr>
          <p:cNvPr id="4" name="Tabela 4">
            <a:extLst>
              <a:ext uri="{FF2B5EF4-FFF2-40B4-BE49-F238E27FC236}">
                <a16:creationId xmlns:a16="http://schemas.microsoft.com/office/drawing/2014/main" id="{0B9C3ABF-58BD-4825-8EDE-1C03DB565263}"/>
              </a:ext>
            </a:extLst>
          </p:cNvPr>
          <p:cNvGraphicFramePr>
            <a:graphicFrameLocks noGrp="1"/>
          </p:cNvGraphicFramePr>
          <p:nvPr>
            <p:ph idx="1"/>
            <p:extLst>
              <p:ext uri="{D42A27DB-BD31-4B8C-83A1-F6EECF244321}">
                <p14:modId xmlns:p14="http://schemas.microsoft.com/office/powerpoint/2010/main" val="1386886090"/>
              </p:ext>
            </p:extLst>
          </p:nvPr>
        </p:nvGraphicFramePr>
        <p:xfrm>
          <a:off x="609600" y="1415078"/>
          <a:ext cx="10972800" cy="4673600"/>
        </p:xfrm>
        <a:graphic>
          <a:graphicData uri="http://schemas.openxmlformats.org/drawingml/2006/table">
            <a:tbl>
              <a:tblPr firstRow="1" bandRow="1">
                <a:tableStyleId>{5C22544A-7EE6-4342-B048-85BDC9FD1C3A}</a:tableStyleId>
              </a:tblPr>
              <a:tblGrid>
                <a:gridCol w="1214838">
                  <a:extLst>
                    <a:ext uri="{9D8B030D-6E8A-4147-A177-3AD203B41FA5}">
                      <a16:colId xmlns:a16="http://schemas.microsoft.com/office/drawing/2014/main" val="2863654768"/>
                    </a:ext>
                  </a:extLst>
                </a:gridCol>
                <a:gridCol w="2017014">
                  <a:extLst>
                    <a:ext uri="{9D8B030D-6E8A-4147-A177-3AD203B41FA5}">
                      <a16:colId xmlns:a16="http://schemas.microsoft.com/office/drawing/2014/main" val="3404602780"/>
                    </a:ext>
                  </a:extLst>
                </a:gridCol>
                <a:gridCol w="1835846">
                  <a:extLst>
                    <a:ext uri="{9D8B030D-6E8A-4147-A177-3AD203B41FA5}">
                      <a16:colId xmlns:a16="http://schemas.microsoft.com/office/drawing/2014/main" val="3703008696"/>
                    </a:ext>
                  </a:extLst>
                </a:gridCol>
                <a:gridCol w="2272384">
                  <a:extLst>
                    <a:ext uri="{9D8B030D-6E8A-4147-A177-3AD203B41FA5}">
                      <a16:colId xmlns:a16="http://schemas.microsoft.com/office/drawing/2014/main" val="1272287931"/>
                    </a:ext>
                  </a:extLst>
                </a:gridCol>
                <a:gridCol w="1847461">
                  <a:extLst>
                    <a:ext uri="{9D8B030D-6E8A-4147-A177-3AD203B41FA5}">
                      <a16:colId xmlns:a16="http://schemas.microsoft.com/office/drawing/2014/main" val="2697452132"/>
                    </a:ext>
                  </a:extLst>
                </a:gridCol>
                <a:gridCol w="1785257">
                  <a:extLst>
                    <a:ext uri="{9D8B030D-6E8A-4147-A177-3AD203B41FA5}">
                      <a16:colId xmlns:a16="http://schemas.microsoft.com/office/drawing/2014/main" val="4153599149"/>
                    </a:ext>
                  </a:extLst>
                </a:gridCol>
              </a:tblGrid>
              <a:tr h="370840">
                <a:tc>
                  <a:txBody>
                    <a:bodyPr/>
                    <a:lstStyle/>
                    <a:p>
                      <a:endParaRPr lang="en-GB"/>
                    </a:p>
                  </a:txBody>
                  <a:tcPr/>
                </a:tc>
                <a:tc>
                  <a:txBody>
                    <a:bodyPr/>
                    <a:lstStyle/>
                    <a:p>
                      <a:pPr algn="ctr"/>
                      <a:r>
                        <a:rPr lang="pt-PT"/>
                        <a:t>NOTCH (8)</a:t>
                      </a:r>
                      <a:endParaRPr lang="en-GB"/>
                    </a:p>
                  </a:txBody>
                  <a:tcPr/>
                </a:tc>
                <a:tc>
                  <a:txBody>
                    <a:bodyPr/>
                    <a:lstStyle/>
                    <a:p>
                      <a:pPr algn="ctr"/>
                      <a:r>
                        <a:rPr lang="pt-PT" err="1"/>
                        <a:t>Hegdehog</a:t>
                      </a:r>
                      <a:r>
                        <a:rPr lang="pt-PT"/>
                        <a:t> (9)</a:t>
                      </a:r>
                      <a:endParaRPr lang="en-GB"/>
                    </a:p>
                  </a:txBody>
                  <a:tcPr/>
                </a:tc>
                <a:tc>
                  <a:txBody>
                    <a:bodyPr/>
                    <a:lstStyle/>
                    <a:p>
                      <a:pPr algn="ctr"/>
                      <a:r>
                        <a:rPr lang="pt-PT" err="1"/>
                        <a:t>Wnt</a:t>
                      </a:r>
                      <a:r>
                        <a:rPr lang="pt-PT"/>
                        <a:t> (10)</a:t>
                      </a:r>
                      <a:endParaRPr lang="en-GB"/>
                    </a:p>
                  </a:txBody>
                  <a:tcPr/>
                </a:tc>
                <a:tc>
                  <a:txBody>
                    <a:bodyPr/>
                    <a:lstStyle/>
                    <a:p>
                      <a:pPr algn="ctr"/>
                      <a:r>
                        <a:rPr lang="pt-PT"/>
                        <a:t>FGF (11)</a:t>
                      </a:r>
                      <a:endParaRPr lang="en-GB"/>
                    </a:p>
                  </a:txBody>
                  <a:tcPr/>
                </a:tc>
                <a:tc>
                  <a:txBody>
                    <a:bodyPr/>
                    <a:lstStyle/>
                    <a:p>
                      <a:pPr algn="ctr"/>
                      <a:r>
                        <a:rPr lang="pt-PT"/>
                        <a:t>BMP (12)</a:t>
                      </a:r>
                      <a:endParaRPr lang="en-GB"/>
                    </a:p>
                  </a:txBody>
                  <a:tcPr/>
                </a:tc>
                <a:extLst>
                  <a:ext uri="{0D108BD9-81ED-4DB2-BD59-A6C34878D82A}">
                    <a16:rowId xmlns:a16="http://schemas.microsoft.com/office/drawing/2014/main" val="896465967"/>
                  </a:ext>
                </a:extLst>
              </a:tr>
              <a:tr h="370840">
                <a:tc rowSpan="5">
                  <a:txBody>
                    <a:bodyPr/>
                    <a:lstStyle/>
                    <a:p>
                      <a:r>
                        <a:rPr lang="pt-PT"/>
                        <a:t>Inibidores</a:t>
                      </a:r>
                      <a:endParaRPr lang="en-GB"/>
                    </a:p>
                  </a:txBody>
                  <a:tcPr>
                    <a:solidFill>
                      <a:srgbClr val="EEF0F8"/>
                    </a:solidFill>
                  </a:tcPr>
                </a:tc>
                <a:tc>
                  <a:txBody>
                    <a:bodyPr/>
                    <a:lstStyle/>
                    <a:p>
                      <a:pPr algn="ctr"/>
                      <a:r>
                        <a:rPr lang="pt-PT"/>
                        <a:t>Repressão do CSL e compactação da cromatina</a:t>
                      </a:r>
                    </a:p>
                  </a:txBody>
                  <a:tcPr/>
                </a:tc>
                <a:tc>
                  <a:txBody>
                    <a:bodyPr/>
                    <a:lstStyle/>
                    <a:p>
                      <a:pPr algn="ctr"/>
                      <a:r>
                        <a:rPr lang="pt-PT" dirty="0"/>
                        <a:t>Degradação do SMO e dos </a:t>
                      </a:r>
                      <a:r>
                        <a:rPr lang="pt-PT" dirty="0" err="1"/>
                        <a:t>Gli</a:t>
                      </a:r>
                      <a:endParaRPr lang="pt-PT" dirty="0"/>
                    </a:p>
                  </a:txBody>
                  <a:tcPr/>
                </a:tc>
                <a:tc>
                  <a:txBody>
                    <a:bodyPr/>
                    <a:lstStyle/>
                    <a:p>
                      <a:pPr algn="ctr"/>
                      <a:r>
                        <a:rPr lang="pt-PT" dirty="0" err="1"/>
                        <a:t>sFRZ</a:t>
                      </a:r>
                      <a:r>
                        <a:rPr lang="pt-PT" dirty="0"/>
                        <a:t>, </a:t>
                      </a:r>
                      <a:r>
                        <a:rPr lang="pt-PT" dirty="0" err="1"/>
                        <a:t>Wif</a:t>
                      </a:r>
                      <a:r>
                        <a:rPr lang="pt-PT" dirty="0"/>
                        <a:t> (ligando)</a:t>
                      </a:r>
                    </a:p>
                  </a:txBody>
                  <a:tcPr/>
                </a:tc>
                <a:tc rowSpan="5">
                  <a:txBody>
                    <a:bodyPr/>
                    <a:lstStyle/>
                    <a:p>
                      <a:pPr algn="ctr"/>
                      <a:r>
                        <a:rPr lang="pt-PT" err="1">
                          <a:latin typeface="+mn-lt"/>
                          <a:sym typeface="Wingdings" panose="05000000000000000000" pitchFamily="2" charset="2"/>
                        </a:rPr>
                        <a:t>Sef</a:t>
                      </a:r>
                      <a:r>
                        <a:rPr lang="pt-PT">
                          <a:latin typeface="+mn-lt"/>
                          <a:sym typeface="Wingdings" panose="05000000000000000000" pitchFamily="2" charset="2"/>
                        </a:rPr>
                        <a:t> inibe FGFR e ERK;</a:t>
                      </a:r>
                    </a:p>
                    <a:p>
                      <a:pPr algn="ctr"/>
                      <a:r>
                        <a:rPr lang="pt-PT">
                          <a:latin typeface="+mn-lt"/>
                          <a:sym typeface="Wingdings" panose="05000000000000000000" pitchFamily="2" charset="2"/>
                        </a:rPr>
                        <a:t>Grb2 inibe FGFR;</a:t>
                      </a:r>
                    </a:p>
                    <a:p>
                      <a:pPr algn="ctr"/>
                      <a:r>
                        <a:rPr lang="pt-PT">
                          <a:latin typeface="+mn-lt"/>
                          <a:sym typeface="Wingdings" panose="05000000000000000000" pitchFamily="2" charset="2"/>
                        </a:rPr>
                        <a:t>Feedback </a:t>
                      </a:r>
                      <a:r>
                        <a:rPr lang="pt-PT">
                          <a:latin typeface="+mn-lt"/>
                          <a:sym typeface="Webdings" panose="05030102010509060703" pitchFamily="18" charset="2"/>
                        </a:rPr>
                        <a:t></a:t>
                      </a:r>
                      <a:r>
                        <a:rPr lang="pt-PT">
                          <a:latin typeface="+mn-lt"/>
                          <a:sym typeface="Wingdings" panose="05000000000000000000" pitchFamily="2" charset="2"/>
                        </a:rPr>
                        <a:t> via ERK e </a:t>
                      </a:r>
                      <a:r>
                        <a:rPr lang="pt-PT" err="1">
                          <a:latin typeface="+mn-lt"/>
                          <a:sym typeface="Wingdings" panose="05000000000000000000" pitchFamily="2" charset="2"/>
                        </a:rPr>
                        <a:t>SPRYs</a:t>
                      </a:r>
                      <a:r>
                        <a:rPr lang="pt-PT">
                          <a:latin typeface="+mn-lt"/>
                          <a:sym typeface="Wingdings" panose="05000000000000000000" pitchFamily="2" charset="2"/>
                        </a:rPr>
                        <a:t>;</a:t>
                      </a:r>
                    </a:p>
                    <a:p>
                      <a:pPr algn="ctr"/>
                      <a:r>
                        <a:rPr lang="pt-PT">
                          <a:latin typeface="+mn-lt"/>
                          <a:sym typeface="Wingdings" panose="05000000000000000000" pitchFamily="2" charset="2"/>
                        </a:rPr>
                        <a:t>CBL </a:t>
                      </a:r>
                      <a:r>
                        <a:rPr lang="pt-PT">
                          <a:sym typeface="Wingdings" panose="05000000000000000000" pitchFamily="2" charset="2"/>
                        </a:rPr>
                        <a:t>FRS2, Grb2, PI3K;</a:t>
                      </a:r>
                    </a:p>
                    <a:p>
                      <a:pPr algn="ctr"/>
                      <a:r>
                        <a:rPr lang="pt-PT">
                          <a:sym typeface="Wingdings" panose="05000000000000000000" pitchFamily="2" charset="2"/>
                        </a:rPr>
                        <a:t>SHP2 inibe Grb2;</a:t>
                      </a:r>
                    </a:p>
                    <a:p>
                      <a:pPr algn="ctr"/>
                      <a:r>
                        <a:rPr lang="pt-PT">
                          <a:sym typeface="Wingdings" panose="05000000000000000000" pitchFamily="2" charset="2"/>
                        </a:rPr>
                        <a:t>DUSP6 inibe MAPK</a:t>
                      </a:r>
                      <a:endParaRPr lang="en-GB"/>
                    </a:p>
                  </a:txBody>
                  <a:tcPr>
                    <a:solidFill>
                      <a:srgbClr val="EEF0F8"/>
                    </a:solidFill>
                  </a:tcPr>
                </a:tc>
                <a:tc>
                  <a:txBody>
                    <a:bodyPr/>
                    <a:lstStyle/>
                    <a:p>
                      <a:pPr algn="ctr"/>
                      <a:r>
                        <a:rPr lang="pt-PT" dirty="0" err="1"/>
                        <a:t>Noggin</a:t>
                      </a:r>
                      <a:r>
                        <a:rPr lang="pt-PT" dirty="0"/>
                        <a:t>, </a:t>
                      </a:r>
                      <a:r>
                        <a:rPr lang="pt-PT" dirty="0" err="1"/>
                        <a:t>Gremlin</a:t>
                      </a:r>
                      <a:r>
                        <a:rPr lang="pt-PT" dirty="0"/>
                        <a:t>, </a:t>
                      </a:r>
                      <a:r>
                        <a:rPr lang="pt-PT" dirty="0" err="1"/>
                        <a:t>Chordin</a:t>
                      </a:r>
                      <a:r>
                        <a:rPr lang="pt-PT" dirty="0"/>
                        <a:t>, </a:t>
                      </a:r>
                      <a:r>
                        <a:rPr lang="pt-PT" dirty="0" err="1"/>
                        <a:t>Folistatina</a:t>
                      </a:r>
                      <a:r>
                        <a:rPr lang="pt-PT" dirty="0"/>
                        <a:t> (</a:t>
                      </a:r>
                      <a:r>
                        <a:rPr lang="pt-PT" dirty="0" err="1"/>
                        <a:t>lig</a:t>
                      </a:r>
                      <a:r>
                        <a:rPr lang="pt-PT" dirty="0"/>
                        <a:t>.)</a:t>
                      </a:r>
                    </a:p>
                  </a:txBody>
                  <a:tcPr>
                    <a:solidFill>
                      <a:srgbClr val="EEF0F8"/>
                    </a:solidFill>
                  </a:tcPr>
                </a:tc>
                <a:extLst>
                  <a:ext uri="{0D108BD9-81ED-4DB2-BD59-A6C34878D82A}">
                    <a16:rowId xmlns:a16="http://schemas.microsoft.com/office/drawing/2014/main" val="2081162398"/>
                  </a:ext>
                </a:extLst>
              </a:tr>
              <a:tr h="370840">
                <a:tc vMerge="1">
                  <a:txBody>
                    <a:bodyPr/>
                    <a:lstStyle/>
                    <a:p>
                      <a:endParaRPr lang="en-GB" dirty="0"/>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err="1"/>
                        <a:t>Ciclina</a:t>
                      </a:r>
                      <a:r>
                        <a:rPr lang="pt-PT"/>
                        <a:t> C-CDK8 (</a:t>
                      </a:r>
                      <a:r>
                        <a:rPr lang="pt-PT">
                          <a:sym typeface="Wingdings" panose="05000000000000000000" pitchFamily="2" charset="2"/>
                        </a:rPr>
                        <a:t></a:t>
                      </a:r>
                      <a:r>
                        <a:rPr lang="pt-PT"/>
                        <a:t>NICD)</a:t>
                      </a:r>
                      <a:endParaRPr lang="en-GB"/>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a:t>PKA reverte ativação dos </a:t>
                      </a:r>
                      <a:r>
                        <a:rPr lang="pt-PT" err="1"/>
                        <a:t>Gli</a:t>
                      </a:r>
                      <a:endParaRPr lang="en-GB"/>
                    </a:p>
                  </a:txBody>
                  <a:tcPr/>
                </a:tc>
                <a:tc>
                  <a:txBody>
                    <a:bodyPr/>
                    <a:lstStyle/>
                    <a:p>
                      <a:pPr algn="ctr"/>
                      <a:r>
                        <a:rPr lang="pt-PT" dirty="0" err="1"/>
                        <a:t>Dickkopf</a:t>
                      </a:r>
                      <a:r>
                        <a:rPr lang="pt-PT"/>
                        <a:t> (LRP)</a:t>
                      </a:r>
                      <a:endParaRPr lang="en-GB" dirty="0"/>
                    </a:p>
                  </a:txBody>
                  <a:tcPr/>
                </a:tc>
                <a:tc vMerge="1">
                  <a:txBody>
                    <a:bodyPr/>
                    <a:lstStyle/>
                    <a:p>
                      <a:pPr algn="ctr"/>
                      <a:endParaRPr lang="en-GB" dirty="0"/>
                    </a:p>
                  </a:txBody>
                  <a:tcPr/>
                </a:tc>
                <a:tc rowSpan="2">
                  <a:txBody>
                    <a:bodyPr/>
                    <a:lstStyle/>
                    <a:p>
                      <a:pPr algn="ctr"/>
                      <a:r>
                        <a:rPr lang="pt-PT" err="1"/>
                        <a:t>Pseudorrecetor</a:t>
                      </a:r>
                      <a:endParaRPr lang="en-GB"/>
                    </a:p>
                  </a:txBody>
                  <a:tcPr>
                    <a:solidFill>
                      <a:srgbClr val="CFD5EA"/>
                    </a:solidFill>
                  </a:tcPr>
                </a:tc>
                <a:extLst>
                  <a:ext uri="{0D108BD9-81ED-4DB2-BD59-A6C34878D82A}">
                    <a16:rowId xmlns:a16="http://schemas.microsoft.com/office/drawing/2014/main" val="1002954745"/>
                  </a:ext>
                </a:extLst>
              </a:tr>
              <a:tr h="591820">
                <a:tc vMerge="1">
                  <a:txBody>
                    <a:bodyPr/>
                    <a:lstStyle/>
                    <a:p>
                      <a:endParaRPr lang="en-GB" dirty="0"/>
                    </a:p>
                  </a:txBody>
                  <a:tcPr/>
                </a:tc>
                <a:tc vMerge="1">
                  <a:txBody>
                    <a:bodyPr/>
                    <a:lstStyle/>
                    <a:p>
                      <a:pPr algn="ctr"/>
                      <a:endParaRPr lang="en-GB" dirty="0"/>
                    </a:p>
                  </a:txBody>
                  <a:tcPr/>
                </a:tc>
                <a:tc vMerge="1">
                  <a:txBody>
                    <a:bodyPr/>
                    <a:lstStyle/>
                    <a:p>
                      <a:pPr algn="ctr"/>
                      <a:endParaRPr lang="pt-PT"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err="1"/>
                        <a:t>Axina</a:t>
                      </a:r>
                      <a:r>
                        <a:rPr lang="pt-PT"/>
                        <a:t> promove destruição de </a:t>
                      </a:r>
                      <a:r>
                        <a:rPr lang="pt-PT">
                          <a:latin typeface="Symbol" panose="05050102010706020507" pitchFamily="18" charset="2"/>
                        </a:rPr>
                        <a:t>b</a:t>
                      </a:r>
                      <a:r>
                        <a:rPr lang="pt-PT"/>
                        <a:t>-catenina</a:t>
                      </a:r>
                      <a:endParaRPr lang="en-GB"/>
                    </a:p>
                  </a:txBody>
                  <a:tcPr/>
                </a:tc>
                <a:tc vMerge="1">
                  <a:txBody>
                    <a:bodyPr/>
                    <a:lstStyle/>
                    <a:p>
                      <a:pPr algn="ctr"/>
                      <a:endParaRPr lang="en-GB"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565792844"/>
                  </a:ext>
                </a:extLst>
              </a:tr>
              <a:tr h="322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dirty="0" err="1"/>
                        <a:t>Smurfs</a:t>
                      </a:r>
                      <a:r>
                        <a:rPr lang="pt-PT" dirty="0"/>
                        <a:t>, Smad7, Smad6</a:t>
                      </a:r>
                      <a:endParaRPr lang="en-GB" dirty="0"/>
                    </a:p>
                    <a:p>
                      <a:pPr algn="ctr"/>
                      <a:endParaRPr lang="en-GB" dirty="0"/>
                    </a:p>
                  </a:txBody>
                  <a:tcPr>
                    <a:solidFill>
                      <a:srgbClr val="EEF0F8"/>
                    </a:solidFill>
                  </a:tcPr>
                </a:tc>
                <a:extLst>
                  <a:ext uri="{0D108BD9-81ED-4DB2-BD59-A6C34878D82A}">
                    <a16:rowId xmlns:a16="http://schemas.microsoft.com/office/drawing/2014/main" val="1222164215"/>
                  </a:ext>
                </a:extLst>
              </a:tr>
              <a:tr h="370840">
                <a:tc vMerge="1">
                  <a:txBody>
                    <a:bodyPr/>
                    <a:lstStyle/>
                    <a:p>
                      <a:endParaRPr lang="en-GB" dirty="0"/>
                    </a:p>
                  </a:txBody>
                  <a:tcPr/>
                </a:tc>
                <a:tc vMerge="1">
                  <a:txBody>
                    <a:bodyPr/>
                    <a:lstStyle/>
                    <a:p>
                      <a:pPr algn="ctr"/>
                      <a:endParaRPr lang="en-GB" dirty="0"/>
                    </a:p>
                  </a:txBody>
                  <a:tcPr/>
                </a:tc>
                <a:tc vMerge="1">
                  <a:txBody>
                    <a:bodyPr/>
                    <a:lstStyle/>
                    <a:p>
                      <a:pPr algn="ctr"/>
                      <a:endParaRPr lang="pt-P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a:t>Wnt5A antagoniza proteção da </a:t>
                      </a:r>
                      <a:r>
                        <a:rPr lang="pt-PT">
                          <a:latin typeface="Symbol" panose="05050102010706020507" pitchFamily="18" charset="2"/>
                        </a:rPr>
                        <a:t>b</a:t>
                      </a:r>
                      <a:r>
                        <a:rPr lang="pt-PT"/>
                        <a:t>-catenina</a:t>
                      </a:r>
                      <a:endParaRPr lang="en-GB"/>
                    </a:p>
                  </a:txBody>
                  <a:tcPr>
                    <a:solidFill>
                      <a:srgbClr val="EEF0F8"/>
                    </a:solidFill>
                  </a:tcPr>
                </a:tc>
                <a:tc vMerge="1">
                  <a:txBody>
                    <a:bodyPr/>
                    <a:lstStyle/>
                    <a:p>
                      <a:pPr algn="ctr"/>
                      <a:endParaRPr lang="en-GB"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470278401"/>
                  </a:ext>
                </a:extLst>
              </a:tr>
              <a:tr h="370840">
                <a:tc>
                  <a:txBody>
                    <a:bodyPr/>
                    <a:lstStyle/>
                    <a:p>
                      <a:r>
                        <a:rPr lang="pt-PT"/>
                        <a:t>Etc.</a:t>
                      </a:r>
                      <a:endParaRPr lang="en-GB"/>
                    </a:p>
                  </a:txBody>
                  <a:tcPr>
                    <a:solidFill>
                      <a:srgbClr val="CFD5EA"/>
                    </a:solidFill>
                  </a:tcPr>
                </a:tc>
                <a:tc>
                  <a:txBody>
                    <a:bodyPr/>
                    <a:lstStyle/>
                    <a:p>
                      <a:pPr algn="ctr"/>
                      <a:endParaRPr lang="en-GB"/>
                    </a:p>
                  </a:txBody>
                  <a:tcPr>
                    <a:solidFill>
                      <a:srgbClr val="CFD5EA"/>
                    </a:solidFill>
                  </a:tcPr>
                </a:tc>
                <a:tc>
                  <a:txBody>
                    <a:bodyPr/>
                    <a:lstStyle/>
                    <a:p>
                      <a:pPr algn="ctr"/>
                      <a:r>
                        <a:rPr lang="pt-PT" dirty="0" err="1"/>
                        <a:t>HHs</a:t>
                      </a:r>
                      <a:r>
                        <a:rPr lang="pt-PT" dirty="0"/>
                        <a:t>: PTM palmitato e colesterol</a:t>
                      </a:r>
                    </a:p>
                  </a:txBody>
                  <a:tcP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dirty="0" err="1"/>
                        <a:t>Correcetor</a:t>
                      </a:r>
                      <a:r>
                        <a:rPr lang="pt-PT" dirty="0"/>
                        <a:t> LRP ativado por</a:t>
                      </a:r>
                    </a:p>
                    <a:p>
                      <a:pPr marL="0" marR="0" lvl="0" indent="0" algn="ctr" defTabSz="914400" rtl="0" eaLnBrk="1" fontAlgn="auto" latinLnBrk="0" hangingPunct="1">
                        <a:lnSpc>
                          <a:spcPct val="100000"/>
                        </a:lnSpc>
                        <a:spcBef>
                          <a:spcPts val="0"/>
                        </a:spcBef>
                        <a:spcAft>
                          <a:spcPts val="0"/>
                        </a:spcAft>
                        <a:buClrTx/>
                        <a:buSzTx/>
                        <a:buFontTx/>
                        <a:buNone/>
                        <a:tabLst/>
                        <a:defRPr/>
                      </a:pPr>
                      <a:r>
                        <a:rPr lang="pt-PT" dirty="0"/>
                        <a:t>R-</a:t>
                      </a:r>
                      <a:r>
                        <a:rPr lang="pt-PT" dirty="0" err="1"/>
                        <a:t>Spondin</a:t>
                      </a:r>
                      <a:endParaRPr lang="en-GB" dirty="0"/>
                    </a:p>
                  </a:txBody>
                  <a:tcPr>
                    <a:solidFill>
                      <a:srgbClr val="CFD5EA"/>
                    </a:solidFill>
                  </a:tcPr>
                </a:tc>
                <a:tc>
                  <a:txBody>
                    <a:bodyPr/>
                    <a:lstStyle/>
                    <a:p>
                      <a:pPr algn="ctr"/>
                      <a:r>
                        <a:rPr lang="pt-PT" dirty="0" err="1"/>
                        <a:t>Correcetor</a:t>
                      </a:r>
                      <a:r>
                        <a:rPr lang="pt-PT" dirty="0"/>
                        <a:t> </a:t>
                      </a:r>
                      <a:r>
                        <a:rPr lang="pt-PT" dirty="0" err="1"/>
                        <a:t>Klotho</a:t>
                      </a:r>
                      <a:r>
                        <a:rPr lang="pt-PT" dirty="0"/>
                        <a:t> (FGF endócrinos) ou </a:t>
                      </a:r>
                      <a:r>
                        <a:rPr lang="pt-PT" dirty="0" err="1"/>
                        <a:t>heparano</a:t>
                      </a:r>
                      <a:r>
                        <a:rPr lang="pt-PT" dirty="0"/>
                        <a:t> sulfato</a:t>
                      </a:r>
                      <a:endParaRPr lang="en-GB" dirty="0"/>
                    </a:p>
                  </a:txBody>
                  <a:tcP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dirty="0" err="1"/>
                        <a:t>Correcetor</a:t>
                      </a:r>
                      <a:r>
                        <a:rPr lang="pt-PT" dirty="0"/>
                        <a:t> ativado pela matriz extracelular</a:t>
                      </a:r>
                      <a:endParaRPr lang="en-GB" dirty="0"/>
                    </a:p>
                  </a:txBody>
                  <a:tcPr>
                    <a:solidFill>
                      <a:srgbClr val="CFD5EA"/>
                    </a:solidFill>
                  </a:tcPr>
                </a:tc>
                <a:extLst>
                  <a:ext uri="{0D108BD9-81ED-4DB2-BD59-A6C34878D82A}">
                    <a16:rowId xmlns:a16="http://schemas.microsoft.com/office/drawing/2014/main" val="1802311318"/>
                  </a:ext>
                </a:extLst>
              </a:tr>
            </a:tbl>
          </a:graphicData>
        </a:graphic>
      </p:graphicFrame>
    </p:spTree>
    <p:extLst>
      <p:ext uri="{BB962C8B-B14F-4D97-AF65-F5344CB8AC3E}">
        <p14:creationId xmlns:p14="http://schemas.microsoft.com/office/powerpoint/2010/main" val="3305361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716E15C-E58F-48B0-8EBC-B0B7EC75755B}"/>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Esquema geral da manutenção dos tecidos</a:t>
            </a:r>
            <a:endParaRPr lang="en-GB">
              <a:ln w="0"/>
              <a:solidFill>
                <a:schemeClr val="accent1"/>
              </a:solidFill>
              <a:effectLst>
                <a:outerShdw blurRad="38100" dist="25400" dir="5400000" algn="ctr" rotWithShape="0">
                  <a:srgbClr val="6E747A">
                    <a:alpha val="43000"/>
                  </a:srgbClr>
                </a:outerShdw>
              </a:effectLst>
            </a:endParaRPr>
          </a:p>
        </p:txBody>
      </p:sp>
      <p:grpSp>
        <p:nvGrpSpPr>
          <p:cNvPr id="13" name="Agrupar 12">
            <a:extLst>
              <a:ext uri="{FF2B5EF4-FFF2-40B4-BE49-F238E27FC236}">
                <a16:creationId xmlns:a16="http://schemas.microsoft.com/office/drawing/2014/main" id="{EFA10ABE-A754-4BC2-82E6-25E138810212}"/>
              </a:ext>
            </a:extLst>
          </p:cNvPr>
          <p:cNvGrpSpPr/>
          <p:nvPr/>
        </p:nvGrpSpPr>
        <p:grpSpPr>
          <a:xfrm>
            <a:off x="4224750" y="1690688"/>
            <a:ext cx="3742499" cy="4727059"/>
            <a:chOff x="4224750" y="1690688"/>
            <a:chExt cx="3742499" cy="4727059"/>
          </a:xfrm>
        </p:grpSpPr>
        <p:sp>
          <p:nvSpPr>
            <p:cNvPr id="5" name="CaixaDeTexto 4">
              <a:extLst>
                <a:ext uri="{FF2B5EF4-FFF2-40B4-BE49-F238E27FC236}">
                  <a16:creationId xmlns:a16="http://schemas.microsoft.com/office/drawing/2014/main" id="{D362BCB9-3545-4D7E-801C-17BCE8897FBE}"/>
                </a:ext>
              </a:extLst>
            </p:cNvPr>
            <p:cNvSpPr txBox="1"/>
            <p:nvPr/>
          </p:nvSpPr>
          <p:spPr>
            <a:xfrm>
              <a:off x="4224750" y="5832972"/>
              <a:ext cx="3742499" cy="584775"/>
            </a:xfrm>
            <a:prstGeom prst="rect">
              <a:avLst/>
            </a:prstGeom>
            <a:noFill/>
          </p:spPr>
          <p:txBody>
            <a:bodyPr wrap="none" rtlCol="0">
              <a:spAutoFit/>
            </a:bodyPr>
            <a:lstStyle/>
            <a:p>
              <a:r>
                <a:rPr lang="pt-PT" sz="3200"/>
                <a:t>células basais (TERT</a:t>
              </a:r>
              <a:r>
                <a:rPr lang="pt-PT" sz="3200" baseline="30000"/>
                <a:t>+</a:t>
              </a:r>
              <a:r>
                <a:rPr lang="pt-PT" sz="3200"/>
                <a:t>)</a:t>
              </a:r>
              <a:endParaRPr lang="en-GB" sz="3200"/>
            </a:p>
          </p:txBody>
        </p:sp>
        <p:sp>
          <p:nvSpPr>
            <p:cNvPr id="6" name="CaixaDeTexto 5">
              <a:extLst>
                <a:ext uri="{FF2B5EF4-FFF2-40B4-BE49-F238E27FC236}">
                  <a16:creationId xmlns:a16="http://schemas.microsoft.com/office/drawing/2014/main" id="{BC924115-C717-4058-8C71-8F6DDB50E350}"/>
                </a:ext>
              </a:extLst>
            </p:cNvPr>
            <p:cNvSpPr txBox="1"/>
            <p:nvPr/>
          </p:nvSpPr>
          <p:spPr>
            <a:xfrm>
              <a:off x="4329329" y="4452212"/>
              <a:ext cx="3533340" cy="584775"/>
            </a:xfrm>
            <a:prstGeom prst="rect">
              <a:avLst/>
            </a:prstGeom>
            <a:noFill/>
          </p:spPr>
          <p:txBody>
            <a:bodyPr wrap="none" rtlCol="0">
              <a:spAutoFit/>
            </a:bodyPr>
            <a:lstStyle/>
            <a:p>
              <a:r>
                <a:rPr lang="pt-PT" sz="3200"/>
                <a:t>células progenitoras</a:t>
              </a:r>
              <a:endParaRPr lang="en-GB" sz="3200"/>
            </a:p>
          </p:txBody>
        </p:sp>
        <p:sp>
          <p:nvSpPr>
            <p:cNvPr id="7" name="CaixaDeTexto 6">
              <a:extLst>
                <a:ext uri="{FF2B5EF4-FFF2-40B4-BE49-F238E27FC236}">
                  <a16:creationId xmlns:a16="http://schemas.microsoft.com/office/drawing/2014/main" id="{2131D908-34E3-4E10-ADE9-F69F3B52491A}"/>
                </a:ext>
              </a:extLst>
            </p:cNvPr>
            <p:cNvSpPr txBox="1"/>
            <p:nvPr/>
          </p:nvSpPr>
          <p:spPr>
            <a:xfrm>
              <a:off x="4274603" y="3071450"/>
              <a:ext cx="3642792" cy="584775"/>
            </a:xfrm>
            <a:prstGeom prst="rect">
              <a:avLst/>
            </a:prstGeom>
            <a:noFill/>
          </p:spPr>
          <p:txBody>
            <a:bodyPr wrap="none" rtlCol="0">
              <a:spAutoFit/>
            </a:bodyPr>
            <a:lstStyle/>
            <a:p>
              <a:r>
                <a:rPr lang="pt-PT" sz="3200"/>
                <a:t>células diferenciadas</a:t>
              </a:r>
              <a:endParaRPr lang="en-GB" sz="3200"/>
            </a:p>
          </p:txBody>
        </p:sp>
        <p:sp>
          <p:nvSpPr>
            <p:cNvPr id="8" name="CaixaDeTexto 7">
              <a:extLst>
                <a:ext uri="{FF2B5EF4-FFF2-40B4-BE49-F238E27FC236}">
                  <a16:creationId xmlns:a16="http://schemas.microsoft.com/office/drawing/2014/main" id="{1D7842C9-4B72-44C5-A2B9-3391C2566B3A}"/>
                </a:ext>
              </a:extLst>
            </p:cNvPr>
            <p:cNvSpPr txBox="1"/>
            <p:nvPr/>
          </p:nvSpPr>
          <p:spPr>
            <a:xfrm>
              <a:off x="5224318" y="1690688"/>
              <a:ext cx="1743362" cy="584775"/>
            </a:xfrm>
            <a:prstGeom prst="rect">
              <a:avLst/>
            </a:prstGeom>
            <a:noFill/>
          </p:spPr>
          <p:txBody>
            <a:bodyPr wrap="none" rtlCol="0">
              <a:spAutoFit/>
            </a:bodyPr>
            <a:lstStyle/>
            <a:p>
              <a:r>
                <a:rPr lang="pt-PT" sz="3200"/>
                <a:t>apoptose</a:t>
              </a:r>
              <a:endParaRPr lang="en-GB" sz="3200"/>
            </a:p>
          </p:txBody>
        </p:sp>
        <p:sp>
          <p:nvSpPr>
            <p:cNvPr id="9" name="Seta: Movimento Para a Direita 8">
              <a:extLst>
                <a:ext uri="{FF2B5EF4-FFF2-40B4-BE49-F238E27FC236}">
                  <a16:creationId xmlns:a16="http://schemas.microsoft.com/office/drawing/2014/main" id="{D25FADA1-AF70-4167-95D9-99D67F710F62}"/>
                </a:ext>
              </a:extLst>
            </p:cNvPr>
            <p:cNvSpPr/>
            <p:nvPr/>
          </p:nvSpPr>
          <p:spPr>
            <a:xfrm rot="16200000">
              <a:off x="5757156" y="5108410"/>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eta: Movimento Para a Direita 9">
              <a:extLst>
                <a:ext uri="{FF2B5EF4-FFF2-40B4-BE49-F238E27FC236}">
                  <a16:creationId xmlns:a16="http://schemas.microsoft.com/office/drawing/2014/main" id="{6AF5B826-F17D-4BEB-8C64-4611793B0230}"/>
                </a:ext>
              </a:extLst>
            </p:cNvPr>
            <p:cNvSpPr/>
            <p:nvPr/>
          </p:nvSpPr>
          <p:spPr>
            <a:xfrm rot="16200000">
              <a:off x="5757156" y="3727648"/>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eta: Movimento Para a Direita 10">
              <a:extLst>
                <a:ext uri="{FF2B5EF4-FFF2-40B4-BE49-F238E27FC236}">
                  <a16:creationId xmlns:a16="http://schemas.microsoft.com/office/drawing/2014/main" id="{492ABE07-3E27-4D28-9DE1-BF888173AD94}"/>
                </a:ext>
              </a:extLst>
            </p:cNvPr>
            <p:cNvSpPr/>
            <p:nvPr/>
          </p:nvSpPr>
          <p:spPr>
            <a:xfrm rot="16200000">
              <a:off x="5757156" y="2346886"/>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2627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xão reta 6">
            <a:extLst>
              <a:ext uri="{FF2B5EF4-FFF2-40B4-BE49-F238E27FC236}">
                <a16:creationId xmlns:a16="http://schemas.microsoft.com/office/drawing/2014/main" id="{99BF45A8-98F9-4D05-BD84-CCC63400D1C1}"/>
              </a:ext>
            </a:extLst>
          </p:cNvPr>
          <p:cNvCxnSpPr/>
          <p:nvPr/>
        </p:nvCxnSpPr>
        <p:spPr>
          <a:xfrm>
            <a:off x="666750" y="6492875"/>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Conexão reta 7">
            <a:extLst>
              <a:ext uri="{FF2B5EF4-FFF2-40B4-BE49-F238E27FC236}">
                <a16:creationId xmlns:a16="http://schemas.microsoft.com/office/drawing/2014/main" id="{F27DA174-5B00-4264-ADBA-8EAF4C7088C5}"/>
              </a:ext>
            </a:extLst>
          </p:cNvPr>
          <p:cNvCxnSpPr/>
          <p:nvPr/>
        </p:nvCxnSpPr>
        <p:spPr>
          <a:xfrm>
            <a:off x="666750" y="1819087"/>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Conexão reta 8">
            <a:extLst>
              <a:ext uri="{FF2B5EF4-FFF2-40B4-BE49-F238E27FC236}">
                <a16:creationId xmlns:a16="http://schemas.microsoft.com/office/drawing/2014/main" id="{4BD9A6B9-5B32-4601-9F55-1FA786EBC00E}"/>
              </a:ext>
            </a:extLst>
          </p:cNvPr>
          <p:cNvCxnSpPr/>
          <p:nvPr/>
        </p:nvCxnSpPr>
        <p:spPr>
          <a:xfrm>
            <a:off x="666750" y="5969416"/>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Conexão reta 9">
            <a:extLst>
              <a:ext uri="{FF2B5EF4-FFF2-40B4-BE49-F238E27FC236}">
                <a16:creationId xmlns:a16="http://schemas.microsoft.com/office/drawing/2014/main" id="{3C13E830-53BE-4463-84C5-71546302F233}"/>
              </a:ext>
            </a:extLst>
          </p:cNvPr>
          <p:cNvCxnSpPr/>
          <p:nvPr/>
        </p:nvCxnSpPr>
        <p:spPr>
          <a:xfrm>
            <a:off x="666750" y="4114793"/>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Conexão reta 10">
            <a:extLst>
              <a:ext uri="{FF2B5EF4-FFF2-40B4-BE49-F238E27FC236}">
                <a16:creationId xmlns:a16="http://schemas.microsoft.com/office/drawing/2014/main" id="{2872DB73-831D-47EF-9187-D0BBB23D0171}"/>
              </a:ext>
            </a:extLst>
          </p:cNvPr>
          <p:cNvCxnSpPr/>
          <p:nvPr/>
        </p:nvCxnSpPr>
        <p:spPr>
          <a:xfrm>
            <a:off x="666750" y="2260170"/>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52B1938-5B77-4172-A44F-3326F2F31869}"/>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De </a:t>
            </a:r>
            <a:r>
              <a:rPr lang="pt-PT" err="1">
                <a:ln w="0"/>
                <a:solidFill>
                  <a:schemeClr val="accent1"/>
                </a:solidFill>
                <a:effectLst>
                  <a:outerShdw blurRad="38100" dist="25400" dir="5400000" algn="ctr" rotWithShape="0">
                    <a:srgbClr val="6E747A">
                      <a:alpha val="43000"/>
                    </a:srgbClr>
                  </a:outerShdw>
                </a:effectLst>
              </a:rPr>
              <a:t>pluripotente</a:t>
            </a:r>
            <a:r>
              <a:rPr lang="pt-PT">
                <a:ln w="0"/>
                <a:solidFill>
                  <a:schemeClr val="accent1"/>
                </a:solidFill>
                <a:effectLst>
                  <a:outerShdw blurRad="38100" dist="25400" dir="5400000" algn="ctr" rotWithShape="0">
                    <a:srgbClr val="6E747A">
                      <a:alpha val="43000"/>
                    </a:srgbClr>
                  </a:outerShdw>
                </a:effectLst>
              </a:rPr>
              <a:t> a </a:t>
            </a:r>
            <a:r>
              <a:rPr lang="pt-PT" err="1">
                <a:ln w="0"/>
                <a:solidFill>
                  <a:schemeClr val="accent1"/>
                </a:solidFill>
                <a:effectLst>
                  <a:outerShdw blurRad="38100" dist="25400" dir="5400000" algn="ctr" rotWithShape="0">
                    <a:srgbClr val="6E747A">
                      <a:alpha val="43000"/>
                    </a:srgbClr>
                  </a:outerShdw>
                </a:effectLst>
              </a:rPr>
              <a:t>unipotente</a:t>
            </a:r>
            <a:endParaRPr lang="en-GB">
              <a:ln w="0"/>
              <a:solidFill>
                <a:schemeClr val="accent1"/>
              </a:solidFill>
              <a:effectLst>
                <a:outerShdw blurRad="38100" dist="25400" dir="5400000" algn="ctr" rotWithShape="0">
                  <a:srgbClr val="6E747A">
                    <a:alpha val="43000"/>
                  </a:srgbClr>
                </a:outerShdw>
              </a:effectLst>
            </a:endParaRPr>
          </a:p>
        </p:txBody>
      </p:sp>
      <p:sp>
        <p:nvSpPr>
          <p:cNvPr id="3" name="Triângulo isósceles 2">
            <a:extLst>
              <a:ext uri="{FF2B5EF4-FFF2-40B4-BE49-F238E27FC236}">
                <a16:creationId xmlns:a16="http://schemas.microsoft.com/office/drawing/2014/main" id="{7FCA6F5B-2B15-492A-A5AF-3B2375AA0959}"/>
              </a:ext>
            </a:extLst>
          </p:cNvPr>
          <p:cNvSpPr/>
          <p:nvPr/>
        </p:nvSpPr>
        <p:spPr>
          <a:xfrm>
            <a:off x="3203510" y="1810139"/>
            <a:ext cx="2435290" cy="4682736"/>
          </a:xfrm>
          <a:prstGeom prst="triangle">
            <a:avLst/>
          </a:prstGeom>
          <a:gradFill>
            <a:gsLst>
              <a:gs pos="0">
                <a:schemeClr val="bg1"/>
              </a:gs>
              <a:gs pos="29000">
                <a:schemeClr val="accent6">
                  <a:lumMod val="20000"/>
                  <a:lumOff val="80000"/>
                </a:schemeClr>
              </a:gs>
              <a:gs pos="63000">
                <a:schemeClr val="accent6">
                  <a:lumMod val="40000"/>
                  <a:lumOff val="60000"/>
                </a:schemeClr>
              </a:gs>
              <a:gs pos="100000">
                <a:schemeClr val="accent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riângulo isósceles 4">
            <a:extLst>
              <a:ext uri="{FF2B5EF4-FFF2-40B4-BE49-F238E27FC236}">
                <a16:creationId xmlns:a16="http://schemas.microsoft.com/office/drawing/2014/main" id="{4FBE924E-F573-4BA9-A052-726D3AE73D0F}"/>
              </a:ext>
            </a:extLst>
          </p:cNvPr>
          <p:cNvSpPr/>
          <p:nvPr/>
        </p:nvSpPr>
        <p:spPr>
          <a:xfrm flipV="1">
            <a:off x="4878355" y="1810139"/>
            <a:ext cx="2435290" cy="4682736"/>
          </a:xfrm>
          <a:prstGeom prst="triangle">
            <a:avLst/>
          </a:prstGeom>
          <a:gradFill>
            <a:gsLst>
              <a:gs pos="0">
                <a:schemeClr val="bg1"/>
              </a:gs>
              <a:gs pos="20000">
                <a:schemeClr val="accent2">
                  <a:lumMod val="40000"/>
                  <a:lumOff val="60000"/>
                </a:schemeClr>
              </a:gs>
              <a:gs pos="42000">
                <a:schemeClr val="accent2"/>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ixaDeTexto 5">
            <a:extLst>
              <a:ext uri="{FF2B5EF4-FFF2-40B4-BE49-F238E27FC236}">
                <a16:creationId xmlns:a16="http://schemas.microsoft.com/office/drawing/2014/main" id="{05D2A1C8-9742-4E4B-8289-96F89C9FAE82}"/>
              </a:ext>
            </a:extLst>
          </p:cNvPr>
          <p:cNvSpPr txBox="1"/>
          <p:nvPr/>
        </p:nvSpPr>
        <p:spPr>
          <a:xfrm>
            <a:off x="5234354" y="1761026"/>
            <a:ext cx="1723292" cy="646331"/>
          </a:xfrm>
          <a:prstGeom prst="rect">
            <a:avLst/>
          </a:prstGeom>
          <a:noFill/>
        </p:spPr>
        <p:txBody>
          <a:bodyPr wrap="square" rtlCol="0">
            <a:spAutoFit/>
          </a:bodyPr>
          <a:lstStyle/>
          <a:p>
            <a:pPr algn="ctr"/>
            <a:r>
              <a:rPr lang="pt-PT">
                <a:solidFill>
                  <a:schemeClr val="bg1"/>
                </a:solidFill>
              </a:rPr>
              <a:t>diferenciação (funcionalidade)</a:t>
            </a:r>
            <a:endParaRPr lang="en-GB">
              <a:solidFill>
                <a:schemeClr val="bg1"/>
              </a:solidFill>
            </a:endParaRPr>
          </a:p>
        </p:txBody>
      </p:sp>
      <p:sp>
        <p:nvSpPr>
          <p:cNvPr id="12" name="CaixaDeTexto 11">
            <a:extLst>
              <a:ext uri="{FF2B5EF4-FFF2-40B4-BE49-F238E27FC236}">
                <a16:creationId xmlns:a16="http://schemas.microsoft.com/office/drawing/2014/main" id="{94771959-F6E7-4658-A2D3-DE11C4438D5C}"/>
              </a:ext>
            </a:extLst>
          </p:cNvPr>
          <p:cNvSpPr txBox="1"/>
          <p:nvPr/>
        </p:nvSpPr>
        <p:spPr>
          <a:xfrm>
            <a:off x="3894055" y="6063818"/>
            <a:ext cx="1054199" cy="369332"/>
          </a:xfrm>
          <a:prstGeom prst="rect">
            <a:avLst/>
          </a:prstGeom>
          <a:noFill/>
        </p:spPr>
        <p:txBody>
          <a:bodyPr wrap="none" rtlCol="0">
            <a:spAutoFit/>
          </a:bodyPr>
          <a:lstStyle/>
          <a:p>
            <a:r>
              <a:rPr lang="pt-PT">
                <a:solidFill>
                  <a:schemeClr val="bg1"/>
                </a:solidFill>
              </a:rPr>
              <a:t>potencial</a:t>
            </a:r>
            <a:endParaRPr lang="en-GB">
              <a:solidFill>
                <a:schemeClr val="bg1"/>
              </a:solidFill>
            </a:endParaRPr>
          </a:p>
        </p:txBody>
      </p:sp>
      <p:sp>
        <p:nvSpPr>
          <p:cNvPr id="14" name="Trapézio 13">
            <a:extLst>
              <a:ext uri="{FF2B5EF4-FFF2-40B4-BE49-F238E27FC236}">
                <a16:creationId xmlns:a16="http://schemas.microsoft.com/office/drawing/2014/main" id="{2C2FEF14-5A7B-48B1-A217-3F45A6384EDC}"/>
              </a:ext>
            </a:extLst>
          </p:cNvPr>
          <p:cNvSpPr/>
          <p:nvPr/>
        </p:nvSpPr>
        <p:spPr>
          <a:xfrm>
            <a:off x="6623099" y="1810138"/>
            <a:ext cx="2435290" cy="4682734"/>
          </a:xfrm>
          <a:prstGeom prst="trapezoid">
            <a:avLst>
              <a:gd name="adj" fmla="val 47143"/>
            </a:avLst>
          </a:prstGeom>
          <a:gradFill flip="none" rotWithShape="1">
            <a:gsLst>
              <a:gs pos="0">
                <a:schemeClr val="accent4"/>
              </a:gs>
              <a:gs pos="48000">
                <a:schemeClr val="accent4">
                  <a:lumMod val="40000"/>
                  <a:lumOff val="60000"/>
                </a:schemeClr>
              </a:gs>
              <a:gs pos="100000">
                <a:schemeClr val="bg1"/>
              </a:gs>
            </a:gsLst>
            <a:lin ang="16200000" scaled="1"/>
            <a:tileRect/>
          </a:gra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CaixaDeTexto 12">
            <a:extLst>
              <a:ext uri="{FF2B5EF4-FFF2-40B4-BE49-F238E27FC236}">
                <a16:creationId xmlns:a16="http://schemas.microsoft.com/office/drawing/2014/main" id="{3F2F79E8-FF04-44E0-8E51-BF3AB7731605}"/>
              </a:ext>
            </a:extLst>
          </p:cNvPr>
          <p:cNvSpPr txBox="1"/>
          <p:nvPr/>
        </p:nvSpPr>
        <p:spPr>
          <a:xfrm>
            <a:off x="7154210" y="6063818"/>
            <a:ext cx="1373068" cy="369332"/>
          </a:xfrm>
          <a:prstGeom prst="rect">
            <a:avLst/>
          </a:prstGeom>
          <a:noFill/>
        </p:spPr>
        <p:txBody>
          <a:bodyPr wrap="none" rtlCol="0">
            <a:spAutoFit/>
          </a:bodyPr>
          <a:lstStyle/>
          <a:p>
            <a:r>
              <a:rPr lang="pt-PT"/>
              <a:t>eucromatina</a:t>
            </a:r>
            <a:endParaRPr lang="en-GB"/>
          </a:p>
        </p:txBody>
      </p:sp>
      <p:sp>
        <p:nvSpPr>
          <p:cNvPr id="15" name="CaixaDeTexto 14">
            <a:extLst>
              <a:ext uri="{FF2B5EF4-FFF2-40B4-BE49-F238E27FC236}">
                <a16:creationId xmlns:a16="http://schemas.microsoft.com/office/drawing/2014/main" id="{4B9FAAE9-B738-4B76-A0DF-DEC879B00A1B}"/>
              </a:ext>
            </a:extLst>
          </p:cNvPr>
          <p:cNvSpPr txBox="1"/>
          <p:nvPr/>
        </p:nvSpPr>
        <p:spPr>
          <a:xfrm>
            <a:off x="952312" y="1869384"/>
            <a:ext cx="1287853"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b="1"/>
              <a:t>UNIPOTENTE</a:t>
            </a:r>
            <a:endParaRPr lang="en-GB" sz="1600" b="1"/>
          </a:p>
        </p:txBody>
      </p:sp>
      <p:sp>
        <p:nvSpPr>
          <p:cNvPr id="16" name="CaixaDeTexto 15">
            <a:extLst>
              <a:ext uri="{FF2B5EF4-FFF2-40B4-BE49-F238E27FC236}">
                <a16:creationId xmlns:a16="http://schemas.microsoft.com/office/drawing/2014/main" id="{1E8A01C5-446E-4900-AB12-3F74555A56A3}"/>
              </a:ext>
            </a:extLst>
          </p:cNvPr>
          <p:cNvSpPr txBox="1"/>
          <p:nvPr/>
        </p:nvSpPr>
        <p:spPr>
          <a:xfrm>
            <a:off x="952312" y="3018205"/>
            <a:ext cx="1515479"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b="1"/>
              <a:t>OLIGOPOTENTE</a:t>
            </a:r>
            <a:endParaRPr lang="en-GB" sz="1600" b="1"/>
          </a:p>
        </p:txBody>
      </p:sp>
      <p:sp>
        <p:nvSpPr>
          <p:cNvPr id="17" name="CaixaDeTexto 16">
            <a:extLst>
              <a:ext uri="{FF2B5EF4-FFF2-40B4-BE49-F238E27FC236}">
                <a16:creationId xmlns:a16="http://schemas.microsoft.com/office/drawing/2014/main" id="{84EB7D73-2A51-4CDB-9558-51DB516626D6}"/>
              </a:ext>
            </a:extLst>
          </p:cNvPr>
          <p:cNvSpPr txBox="1"/>
          <p:nvPr/>
        </p:nvSpPr>
        <p:spPr>
          <a:xfrm>
            <a:off x="952312" y="4872828"/>
            <a:ext cx="1505284"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b="1"/>
              <a:t>MULTIPOTENTE</a:t>
            </a:r>
            <a:endParaRPr lang="en-GB" sz="1600" b="1"/>
          </a:p>
        </p:txBody>
      </p:sp>
      <p:sp>
        <p:nvSpPr>
          <p:cNvPr id="18" name="CaixaDeTexto 17">
            <a:extLst>
              <a:ext uri="{FF2B5EF4-FFF2-40B4-BE49-F238E27FC236}">
                <a16:creationId xmlns:a16="http://schemas.microsoft.com/office/drawing/2014/main" id="{7D0DA65C-B373-46DA-8348-13D53C1CEE11}"/>
              </a:ext>
            </a:extLst>
          </p:cNvPr>
          <p:cNvSpPr txBox="1"/>
          <p:nvPr/>
        </p:nvSpPr>
        <p:spPr>
          <a:xfrm>
            <a:off x="952312" y="6061867"/>
            <a:ext cx="145918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b="1"/>
              <a:t>PLURIPOTENTE</a:t>
            </a:r>
            <a:endParaRPr lang="en-GB" sz="1600" b="1"/>
          </a:p>
        </p:txBody>
      </p:sp>
      <p:sp>
        <p:nvSpPr>
          <p:cNvPr id="19" name="CaixaDeTexto 18">
            <a:extLst>
              <a:ext uri="{FF2B5EF4-FFF2-40B4-BE49-F238E27FC236}">
                <a16:creationId xmlns:a16="http://schemas.microsoft.com/office/drawing/2014/main" id="{051971CD-4732-4CA7-9A35-4CCDE31E6ACA}"/>
              </a:ext>
            </a:extLst>
          </p:cNvPr>
          <p:cNvSpPr txBox="1"/>
          <p:nvPr/>
        </p:nvSpPr>
        <p:spPr>
          <a:xfrm>
            <a:off x="6977238" y="6292934"/>
            <a:ext cx="1725152" cy="461665"/>
          </a:xfrm>
          <a:prstGeom prst="rect">
            <a:avLst/>
          </a:prstGeom>
          <a:noFill/>
        </p:spPr>
        <p:txBody>
          <a:bodyPr wrap="none" rtlCol="0">
            <a:spAutoFit/>
          </a:bodyPr>
          <a:lstStyle/>
          <a:p>
            <a:r>
              <a:rPr lang="pt-PT" sz="2400">
                <a:latin typeface="Arial Black" panose="020B0A04020102020204" pitchFamily="34" charset="0"/>
              </a:rPr>
              <a:t>R E S E T</a:t>
            </a:r>
            <a:endParaRPr lang="en-GB" sz="2400">
              <a:latin typeface="Arial Black" panose="020B0A04020102020204" pitchFamily="34" charset="0"/>
            </a:endParaRPr>
          </a:p>
        </p:txBody>
      </p:sp>
    </p:spTree>
    <p:extLst>
      <p:ext uri="{BB962C8B-B14F-4D97-AF65-F5344CB8AC3E}">
        <p14:creationId xmlns:p14="http://schemas.microsoft.com/office/powerpoint/2010/main" val="33267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B65DE-CE69-4DF9-A6B0-6716E721E9CF}"/>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Placa epifisária</a:t>
            </a:r>
            <a:endParaRPr lang="en-GB">
              <a:ln w="0"/>
              <a:solidFill>
                <a:schemeClr val="accent1"/>
              </a:solidFill>
              <a:effectLst>
                <a:outerShdw blurRad="38100" dist="25400" dir="5400000" algn="ctr" rotWithShape="0">
                  <a:srgbClr val="6E747A">
                    <a:alpha val="43000"/>
                  </a:srgbClr>
                </a:outerShdw>
              </a:effectLst>
            </a:endParaRPr>
          </a:p>
        </p:txBody>
      </p:sp>
      <p:grpSp>
        <p:nvGrpSpPr>
          <p:cNvPr id="106" name="Agrupar 105">
            <a:extLst>
              <a:ext uri="{FF2B5EF4-FFF2-40B4-BE49-F238E27FC236}">
                <a16:creationId xmlns:a16="http://schemas.microsoft.com/office/drawing/2014/main" id="{31CE20D9-72B6-434F-B7B9-B68BB8345E85}"/>
              </a:ext>
            </a:extLst>
          </p:cNvPr>
          <p:cNvGrpSpPr/>
          <p:nvPr/>
        </p:nvGrpSpPr>
        <p:grpSpPr>
          <a:xfrm rot="5400000">
            <a:off x="3061433" y="1010534"/>
            <a:ext cx="493268" cy="1757764"/>
            <a:chOff x="6905366" y="643727"/>
            <a:chExt cx="493268" cy="1757764"/>
          </a:xfrm>
        </p:grpSpPr>
        <p:sp>
          <p:nvSpPr>
            <p:cNvPr id="20" name="Retângulo: Cantos Arredondados 19">
              <a:extLst>
                <a:ext uri="{FF2B5EF4-FFF2-40B4-BE49-F238E27FC236}">
                  <a16:creationId xmlns:a16="http://schemas.microsoft.com/office/drawing/2014/main" id="{C2513977-580E-41F6-9078-4B458ECFDC99}"/>
                </a:ext>
              </a:extLst>
            </p:cNvPr>
            <p:cNvSpPr/>
            <p:nvPr/>
          </p:nvSpPr>
          <p:spPr>
            <a:xfrm>
              <a:off x="6990047" y="1083168"/>
              <a:ext cx="325120" cy="878882"/>
            </a:xfrm>
            <a:prstGeom prst="roundRect">
              <a:avLst/>
            </a:prstGeom>
            <a:pattFill prst="smCheck">
              <a:fgClr>
                <a:srgbClr val="FF0000"/>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377FEF4-F041-45A9-89F9-9E2115C2597E}"/>
                </a:ext>
              </a:extLst>
            </p:cNvPr>
            <p:cNvSpPr/>
            <p:nvPr/>
          </p:nvSpPr>
          <p:spPr>
            <a:xfrm>
              <a:off x="6915120" y="643727"/>
              <a:ext cx="473760" cy="343684"/>
            </a:xfrm>
            <a:custGeom>
              <a:avLst/>
              <a:gdLst>
                <a:gd name="connsiteX0" fmla="*/ 0 w 462280"/>
                <a:gd name="connsiteY0" fmla="*/ 194702 h 389404"/>
                <a:gd name="connsiteX1" fmla="*/ 231140 w 462280"/>
                <a:gd name="connsiteY1" fmla="*/ 0 h 389404"/>
                <a:gd name="connsiteX2" fmla="*/ 462280 w 462280"/>
                <a:gd name="connsiteY2" fmla="*/ 194702 h 389404"/>
                <a:gd name="connsiteX3" fmla="*/ 231140 w 462280"/>
                <a:gd name="connsiteY3" fmla="*/ 389404 h 389404"/>
                <a:gd name="connsiteX4" fmla="*/ 0 w 462280"/>
                <a:gd name="connsiteY4" fmla="*/ 194702 h 389404"/>
                <a:gd name="connsiteX0" fmla="*/ 20 w 462300"/>
                <a:gd name="connsiteY0" fmla="*/ 194702 h 343684"/>
                <a:gd name="connsiteX1" fmla="*/ 231160 w 462300"/>
                <a:gd name="connsiteY1" fmla="*/ 0 h 343684"/>
                <a:gd name="connsiteX2" fmla="*/ 462300 w 462300"/>
                <a:gd name="connsiteY2" fmla="*/ 194702 h 343684"/>
                <a:gd name="connsiteX3" fmla="*/ 241320 w 462300"/>
                <a:gd name="connsiteY3" fmla="*/ 343684 h 343684"/>
                <a:gd name="connsiteX4" fmla="*/ 20 w 462300"/>
                <a:gd name="connsiteY4" fmla="*/ 194702 h 343684"/>
                <a:gd name="connsiteX0" fmla="*/ 20 w 462911"/>
                <a:gd name="connsiteY0" fmla="*/ 194702 h 346116"/>
                <a:gd name="connsiteX1" fmla="*/ 231160 w 462911"/>
                <a:gd name="connsiteY1" fmla="*/ 0 h 346116"/>
                <a:gd name="connsiteX2" fmla="*/ 462300 w 462911"/>
                <a:gd name="connsiteY2" fmla="*/ 194702 h 346116"/>
                <a:gd name="connsiteX3" fmla="*/ 241320 w 462911"/>
                <a:gd name="connsiteY3" fmla="*/ 343684 h 346116"/>
                <a:gd name="connsiteX4" fmla="*/ 20 w 462911"/>
                <a:gd name="connsiteY4" fmla="*/ 194702 h 346116"/>
                <a:gd name="connsiteX0" fmla="*/ 3143 w 473753"/>
                <a:gd name="connsiteY0" fmla="*/ 194702 h 343684"/>
                <a:gd name="connsiteX1" fmla="*/ 234283 w 473753"/>
                <a:gd name="connsiteY1" fmla="*/ 0 h 343684"/>
                <a:gd name="connsiteX2" fmla="*/ 465423 w 473753"/>
                <a:gd name="connsiteY2" fmla="*/ 194702 h 343684"/>
                <a:gd name="connsiteX3" fmla="*/ 244443 w 473753"/>
                <a:gd name="connsiteY3" fmla="*/ 343684 h 343684"/>
                <a:gd name="connsiteX4" fmla="*/ 3143 w 473753"/>
                <a:gd name="connsiteY4" fmla="*/ 194702 h 343684"/>
                <a:gd name="connsiteX0" fmla="*/ 667 w 467240"/>
                <a:gd name="connsiteY0" fmla="*/ 194702 h 343684"/>
                <a:gd name="connsiteX1" fmla="*/ 231807 w 467240"/>
                <a:gd name="connsiteY1" fmla="*/ 0 h 343684"/>
                <a:gd name="connsiteX2" fmla="*/ 462947 w 467240"/>
                <a:gd name="connsiteY2" fmla="*/ 194702 h 343684"/>
                <a:gd name="connsiteX3" fmla="*/ 241967 w 467240"/>
                <a:gd name="connsiteY3" fmla="*/ 343684 h 343684"/>
                <a:gd name="connsiteX4" fmla="*/ 667 w 467240"/>
                <a:gd name="connsiteY4" fmla="*/ 194702 h 343684"/>
                <a:gd name="connsiteX0" fmla="*/ 21 w 465046"/>
                <a:gd name="connsiteY0" fmla="*/ 194702 h 343684"/>
                <a:gd name="connsiteX1" fmla="*/ 231161 w 465046"/>
                <a:gd name="connsiteY1" fmla="*/ 0 h 343684"/>
                <a:gd name="connsiteX2" fmla="*/ 462301 w 465046"/>
                <a:gd name="connsiteY2" fmla="*/ 194702 h 343684"/>
                <a:gd name="connsiteX3" fmla="*/ 241321 w 465046"/>
                <a:gd name="connsiteY3" fmla="*/ 343684 h 343684"/>
                <a:gd name="connsiteX4" fmla="*/ 21 w 465046"/>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69" h="343684">
                  <a:moveTo>
                    <a:pt x="21" y="194702"/>
                  </a:moveTo>
                  <a:cubicBezTo>
                    <a:pt x="-1672" y="91701"/>
                    <a:pt x="103506" y="0"/>
                    <a:pt x="231161" y="0"/>
                  </a:cubicBezTo>
                  <a:cubicBezTo>
                    <a:pt x="358816" y="0"/>
                    <a:pt x="462301" y="87171"/>
                    <a:pt x="462301" y="194702"/>
                  </a:cubicBezTo>
                  <a:cubicBezTo>
                    <a:pt x="462301" y="292073"/>
                    <a:pt x="481569" y="343684"/>
                    <a:pt x="241321" y="343684"/>
                  </a:cubicBezTo>
                  <a:cubicBezTo>
                    <a:pt x="1073" y="343684"/>
                    <a:pt x="1714" y="297703"/>
                    <a:pt x="21" y="194702"/>
                  </a:cubicBezTo>
                  <a:close/>
                </a:path>
              </a:pathLst>
            </a:custGeom>
            <a:pattFill prst="smCheck">
              <a:fgClr>
                <a:srgbClr val="FF0000"/>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0">
              <a:extLst>
                <a:ext uri="{FF2B5EF4-FFF2-40B4-BE49-F238E27FC236}">
                  <a16:creationId xmlns:a16="http://schemas.microsoft.com/office/drawing/2014/main" id="{A6F18A77-CED2-4A27-8EBD-DA0F47029433}"/>
                </a:ext>
              </a:extLst>
            </p:cNvPr>
            <p:cNvSpPr/>
            <p:nvPr/>
          </p:nvSpPr>
          <p:spPr>
            <a:xfrm flipV="1">
              <a:off x="6916941" y="2057807"/>
              <a:ext cx="473760" cy="343684"/>
            </a:xfrm>
            <a:custGeom>
              <a:avLst/>
              <a:gdLst>
                <a:gd name="connsiteX0" fmla="*/ 0 w 462280"/>
                <a:gd name="connsiteY0" fmla="*/ 194702 h 389404"/>
                <a:gd name="connsiteX1" fmla="*/ 231140 w 462280"/>
                <a:gd name="connsiteY1" fmla="*/ 0 h 389404"/>
                <a:gd name="connsiteX2" fmla="*/ 462280 w 462280"/>
                <a:gd name="connsiteY2" fmla="*/ 194702 h 389404"/>
                <a:gd name="connsiteX3" fmla="*/ 231140 w 462280"/>
                <a:gd name="connsiteY3" fmla="*/ 389404 h 389404"/>
                <a:gd name="connsiteX4" fmla="*/ 0 w 462280"/>
                <a:gd name="connsiteY4" fmla="*/ 194702 h 389404"/>
                <a:gd name="connsiteX0" fmla="*/ 20 w 462300"/>
                <a:gd name="connsiteY0" fmla="*/ 194702 h 343684"/>
                <a:gd name="connsiteX1" fmla="*/ 231160 w 462300"/>
                <a:gd name="connsiteY1" fmla="*/ 0 h 343684"/>
                <a:gd name="connsiteX2" fmla="*/ 462300 w 462300"/>
                <a:gd name="connsiteY2" fmla="*/ 194702 h 343684"/>
                <a:gd name="connsiteX3" fmla="*/ 241320 w 462300"/>
                <a:gd name="connsiteY3" fmla="*/ 343684 h 343684"/>
                <a:gd name="connsiteX4" fmla="*/ 20 w 462300"/>
                <a:gd name="connsiteY4" fmla="*/ 194702 h 343684"/>
                <a:gd name="connsiteX0" fmla="*/ 20 w 462911"/>
                <a:gd name="connsiteY0" fmla="*/ 194702 h 346116"/>
                <a:gd name="connsiteX1" fmla="*/ 231160 w 462911"/>
                <a:gd name="connsiteY1" fmla="*/ 0 h 346116"/>
                <a:gd name="connsiteX2" fmla="*/ 462300 w 462911"/>
                <a:gd name="connsiteY2" fmla="*/ 194702 h 346116"/>
                <a:gd name="connsiteX3" fmla="*/ 241320 w 462911"/>
                <a:gd name="connsiteY3" fmla="*/ 343684 h 346116"/>
                <a:gd name="connsiteX4" fmla="*/ 20 w 462911"/>
                <a:gd name="connsiteY4" fmla="*/ 194702 h 346116"/>
                <a:gd name="connsiteX0" fmla="*/ 3143 w 473753"/>
                <a:gd name="connsiteY0" fmla="*/ 194702 h 343684"/>
                <a:gd name="connsiteX1" fmla="*/ 234283 w 473753"/>
                <a:gd name="connsiteY1" fmla="*/ 0 h 343684"/>
                <a:gd name="connsiteX2" fmla="*/ 465423 w 473753"/>
                <a:gd name="connsiteY2" fmla="*/ 194702 h 343684"/>
                <a:gd name="connsiteX3" fmla="*/ 244443 w 473753"/>
                <a:gd name="connsiteY3" fmla="*/ 343684 h 343684"/>
                <a:gd name="connsiteX4" fmla="*/ 3143 w 473753"/>
                <a:gd name="connsiteY4" fmla="*/ 194702 h 343684"/>
                <a:gd name="connsiteX0" fmla="*/ 667 w 467240"/>
                <a:gd name="connsiteY0" fmla="*/ 194702 h 343684"/>
                <a:gd name="connsiteX1" fmla="*/ 231807 w 467240"/>
                <a:gd name="connsiteY1" fmla="*/ 0 h 343684"/>
                <a:gd name="connsiteX2" fmla="*/ 462947 w 467240"/>
                <a:gd name="connsiteY2" fmla="*/ 194702 h 343684"/>
                <a:gd name="connsiteX3" fmla="*/ 241967 w 467240"/>
                <a:gd name="connsiteY3" fmla="*/ 343684 h 343684"/>
                <a:gd name="connsiteX4" fmla="*/ 667 w 467240"/>
                <a:gd name="connsiteY4" fmla="*/ 194702 h 343684"/>
                <a:gd name="connsiteX0" fmla="*/ 21 w 465046"/>
                <a:gd name="connsiteY0" fmla="*/ 194702 h 343684"/>
                <a:gd name="connsiteX1" fmla="*/ 231161 w 465046"/>
                <a:gd name="connsiteY1" fmla="*/ 0 h 343684"/>
                <a:gd name="connsiteX2" fmla="*/ 462301 w 465046"/>
                <a:gd name="connsiteY2" fmla="*/ 194702 h 343684"/>
                <a:gd name="connsiteX3" fmla="*/ 241321 w 465046"/>
                <a:gd name="connsiteY3" fmla="*/ 343684 h 343684"/>
                <a:gd name="connsiteX4" fmla="*/ 21 w 465046"/>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69" h="343684">
                  <a:moveTo>
                    <a:pt x="21" y="194702"/>
                  </a:moveTo>
                  <a:cubicBezTo>
                    <a:pt x="-1672" y="91701"/>
                    <a:pt x="103506" y="0"/>
                    <a:pt x="231161" y="0"/>
                  </a:cubicBezTo>
                  <a:cubicBezTo>
                    <a:pt x="358816" y="0"/>
                    <a:pt x="462301" y="87171"/>
                    <a:pt x="462301" y="194702"/>
                  </a:cubicBezTo>
                  <a:cubicBezTo>
                    <a:pt x="462301" y="292073"/>
                    <a:pt x="481569" y="343684"/>
                    <a:pt x="241321" y="343684"/>
                  </a:cubicBezTo>
                  <a:cubicBezTo>
                    <a:pt x="1073" y="343684"/>
                    <a:pt x="1714" y="297703"/>
                    <a:pt x="21" y="194702"/>
                  </a:cubicBezTo>
                  <a:close/>
                </a:path>
              </a:pathLst>
            </a:custGeom>
            <a:pattFill prst="smCheck">
              <a:fgClr>
                <a:srgbClr val="FF0000"/>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ângulo: Cantos Arredondados 24">
              <a:extLst>
                <a:ext uri="{FF2B5EF4-FFF2-40B4-BE49-F238E27FC236}">
                  <a16:creationId xmlns:a16="http://schemas.microsoft.com/office/drawing/2014/main" id="{43A77CFA-37BD-45B8-9A5F-2117A129C467}"/>
                </a:ext>
              </a:extLst>
            </p:cNvPr>
            <p:cNvSpPr/>
            <p:nvPr/>
          </p:nvSpPr>
          <p:spPr>
            <a:xfrm>
              <a:off x="6990047" y="1207246"/>
              <a:ext cx="325120" cy="63072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Agrupar 18">
              <a:extLst>
                <a:ext uri="{FF2B5EF4-FFF2-40B4-BE49-F238E27FC236}">
                  <a16:creationId xmlns:a16="http://schemas.microsoft.com/office/drawing/2014/main" id="{C6C85EE5-B751-47B7-A8F5-56873F06CAC0}"/>
                </a:ext>
              </a:extLst>
            </p:cNvPr>
            <p:cNvGrpSpPr/>
            <p:nvPr/>
          </p:nvGrpSpPr>
          <p:grpSpPr>
            <a:xfrm>
              <a:off x="6905366" y="643727"/>
              <a:ext cx="493268" cy="1757764"/>
              <a:chOff x="1236119" y="2409676"/>
              <a:chExt cx="493268" cy="1757764"/>
            </a:xfrm>
          </p:grpSpPr>
          <p:sp>
            <p:nvSpPr>
              <p:cNvPr id="6" name="Forma livre: Forma 5">
                <a:extLst>
                  <a:ext uri="{FF2B5EF4-FFF2-40B4-BE49-F238E27FC236}">
                    <a16:creationId xmlns:a16="http://schemas.microsoft.com/office/drawing/2014/main" id="{38AB5AFD-E062-4C81-BA2A-DA4AC62624D6}"/>
                  </a:ext>
                </a:extLst>
              </p:cNvPr>
              <p:cNvSpPr/>
              <p:nvPr/>
            </p:nvSpPr>
            <p:spPr>
              <a:xfrm>
                <a:off x="1236119" y="2409676"/>
                <a:ext cx="246634" cy="878882"/>
              </a:xfrm>
              <a:custGeom>
                <a:avLst/>
                <a:gdLst>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46184 w 586154"/>
                  <a:gd name="connsiteY7" fmla="*/ 1172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80474 w 609014"/>
                  <a:gd name="connsiteY7" fmla="*/ 2696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60832 h 1960832"/>
                  <a:gd name="connsiteX1" fmla="*/ 245598 w 609014"/>
                  <a:gd name="connsiteY1" fmla="*/ 788525 h 1960832"/>
                  <a:gd name="connsiteX2" fmla="*/ 186983 w 609014"/>
                  <a:gd name="connsiteY2" fmla="*/ 647848 h 1960832"/>
                  <a:gd name="connsiteX3" fmla="*/ 81475 w 609014"/>
                  <a:gd name="connsiteY3" fmla="*/ 554063 h 1960832"/>
                  <a:gd name="connsiteX4" fmla="*/ 22860 w 609014"/>
                  <a:gd name="connsiteY4" fmla="*/ 436832 h 1960832"/>
                  <a:gd name="connsiteX5" fmla="*/ 0 w 609014"/>
                  <a:gd name="connsiteY5" fmla="*/ 260986 h 1960832"/>
                  <a:gd name="connsiteX6" fmla="*/ 74441 w 609014"/>
                  <a:gd name="connsiteY6" fmla="*/ 100966 h 1960832"/>
                  <a:gd name="connsiteX7" fmla="*/ 246184 w 609014"/>
                  <a:gd name="connsiteY7" fmla="*/ 3665 h 1960832"/>
                  <a:gd name="connsiteX8" fmla="*/ 452804 w 609014"/>
                  <a:gd name="connsiteY8" fmla="*/ 22421 h 1960832"/>
                  <a:gd name="connsiteX9" fmla="*/ 609014 w 609014"/>
                  <a:gd name="connsiteY9" fmla="*/ 14801 h 1960832"/>
                  <a:gd name="connsiteX0" fmla="*/ 245598 w 609014"/>
                  <a:gd name="connsiteY0" fmla="*/ 1987941 h 1987941"/>
                  <a:gd name="connsiteX1" fmla="*/ 245598 w 609014"/>
                  <a:gd name="connsiteY1" fmla="*/ 815634 h 1987941"/>
                  <a:gd name="connsiteX2" fmla="*/ 186983 w 609014"/>
                  <a:gd name="connsiteY2" fmla="*/ 674957 h 1987941"/>
                  <a:gd name="connsiteX3" fmla="*/ 81475 w 609014"/>
                  <a:gd name="connsiteY3" fmla="*/ 581172 h 1987941"/>
                  <a:gd name="connsiteX4" fmla="*/ 22860 w 609014"/>
                  <a:gd name="connsiteY4" fmla="*/ 463941 h 1987941"/>
                  <a:gd name="connsiteX5" fmla="*/ 0 w 609014"/>
                  <a:gd name="connsiteY5" fmla="*/ 288095 h 1987941"/>
                  <a:gd name="connsiteX6" fmla="*/ 74441 w 609014"/>
                  <a:gd name="connsiteY6" fmla="*/ 128075 h 1987941"/>
                  <a:gd name="connsiteX7" fmla="*/ 246184 w 609014"/>
                  <a:gd name="connsiteY7" fmla="*/ 30774 h 1987941"/>
                  <a:gd name="connsiteX8" fmla="*/ 426134 w 609014"/>
                  <a:gd name="connsiteY8" fmla="*/ 0 h 1987941"/>
                  <a:gd name="connsiteX9" fmla="*/ 609014 w 609014"/>
                  <a:gd name="connsiteY9" fmla="*/ 41910 h 1987941"/>
                  <a:gd name="connsiteX0" fmla="*/ 245598 w 589964"/>
                  <a:gd name="connsiteY0" fmla="*/ 1987941 h 1987941"/>
                  <a:gd name="connsiteX1" fmla="*/ 245598 w 589964"/>
                  <a:gd name="connsiteY1" fmla="*/ 815634 h 1987941"/>
                  <a:gd name="connsiteX2" fmla="*/ 186983 w 589964"/>
                  <a:gd name="connsiteY2" fmla="*/ 674957 h 1987941"/>
                  <a:gd name="connsiteX3" fmla="*/ 81475 w 589964"/>
                  <a:gd name="connsiteY3" fmla="*/ 581172 h 1987941"/>
                  <a:gd name="connsiteX4" fmla="*/ 22860 w 589964"/>
                  <a:gd name="connsiteY4" fmla="*/ 463941 h 1987941"/>
                  <a:gd name="connsiteX5" fmla="*/ 0 w 589964"/>
                  <a:gd name="connsiteY5" fmla="*/ 288095 h 1987941"/>
                  <a:gd name="connsiteX6" fmla="*/ 74441 w 589964"/>
                  <a:gd name="connsiteY6" fmla="*/ 128075 h 1987941"/>
                  <a:gd name="connsiteX7" fmla="*/ 246184 w 589964"/>
                  <a:gd name="connsiteY7" fmla="*/ 30774 h 1987941"/>
                  <a:gd name="connsiteX8" fmla="*/ 426134 w 589964"/>
                  <a:gd name="connsiteY8" fmla="*/ 0 h 1987941"/>
                  <a:gd name="connsiteX9" fmla="*/ 589964 w 589964"/>
                  <a:gd name="connsiteY9" fmla="*/ 0 h 198794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26134 w 586154"/>
                  <a:gd name="connsiteY8" fmla="*/ 1143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6760 w 587316"/>
                  <a:gd name="connsiteY0" fmla="*/ 1999371 h 1999371"/>
                  <a:gd name="connsiteX1" fmla="*/ 246760 w 587316"/>
                  <a:gd name="connsiteY1" fmla="*/ 827064 h 1999371"/>
                  <a:gd name="connsiteX2" fmla="*/ 188145 w 587316"/>
                  <a:gd name="connsiteY2" fmla="*/ 686387 h 1999371"/>
                  <a:gd name="connsiteX3" fmla="*/ 82637 w 587316"/>
                  <a:gd name="connsiteY3" fmla="*/ 592602 h 1999371"/>
                  <a:gd name="connsiteX4" fmla="*/ 8782 w 587316"/>
                  <a:gd name="connsiteY4" fmla="*/ 479181 h 1999371"/>
                  <a:gd name="connsiteX5" fmla="*/ 1162 w 587316"/>
                  <a:gd name="connsiteY5" fmla="*/ 299525 h 1999371"/>
                  <a:gd name="connsiteX6" fmla="*/ 75603 w 587316"/>
                  <a:gd name="connsiteY6" fmla="*/ 139505 h 1999371"/>
                  <a:gd name="connsiteX7" fmla="*/ 247346 w 587316"/>
                  <a:gd name="connsiteY7" fmla="*/ 42204 h 1999371"/>
                  <a:gd name="connsiteX8" fmla="*/ 415866 w 587316"/>
                  <a:gd name="connsiteY8" fmla="*/ 7620 h 1999371"/>
                  <a:gd name="connsiteX9" fmla="*/ 587316 w 587316"/>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427694 w 599144"/>
                  <a:gd name="connsiteY8" fmla="*/ 7620 h 1999371"/>
                  <a:gd name="connsiteX9" fmla="*/ 599144 w 59914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320362 w 599144"/>
                  <a:gd name="connsiteY7" fmla="*/ 23848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148619 w 599144"/>
                  <a:gd name="connsiteY6" fmla="*/ 182337 h 1999371"/>
                  <a:gd name="connsiteX7" fmla="*/ 320362 w 599144"/>
                  <a:gd name="connsiteY7" fmla="*/ 23848 h 1999371"/>
                  <a:gd name="connsiteX8" fmla="*/ 599144 w 599144"/>
                  <a:gd name="connsiteY8" fmla="*/ 0 h 1999371"/>
                  <a:gd name="connsiteX0" fmla="*/ 237978 w 578534"/>
                  <a:gd name="connsiteY0" fmla="*/ 1999371 h 1999371"/>
                  <a:gd name="connsiteX1" fmla="*/ 237978 w 578534"/>
                  <a:gd name="connsiteY1" fmla="*/ 827064 h 1999371"/>
                  <a:gd name="connsiteX2" fmla="*/ 179363 w 578534"/>
                  <a:gd name="connsiteY2" fmla="*/ 686387 h 1999371"/>
                  <a:gd name="connsiteX3" fmla="*/ 73855 w 578534"/>
                  <a:gd name="connsiteY3" fmla="*/ 592602 h 1999371"/>
                  <a:gd name="connsiteX4" fmla="*/ 0 w 578534"/>
                  <a:gd name="connsiteY4" fmla="*/ 479181 h 1999371"/>
                  <a:gd name="connsiteX5" fmla="*/ 128009 w 578534"/>
                  <a:gd name="connsiteY5" fmla="*/ 182337 h 1999371"/>
                  <a:gd name="connsiteX6" fmla="*/ 299752 w 578534"/>
                  <a:gd name="connsiteY6" fmla="*/ 23848 h 1999371"/>
                  <a:gd name="connsiteX7" fmla="*/ 578534 w 578534"/>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6548 w 511227"/>
                  <a:gd name="connsiteY3" fmla="*/ 592602 h 1999371"/>
                  <a:gd name="connsiteX4" fmla="*/ 0 w 511227"/>
                  <a:gd name="connsiteY4" fmla="*/ 485300 h 1999371"/>
                  <a:gd name="connsiteX5" fmla="*/ 60702 w 511227"/>
                  <a:gd name="connsiteY5" fmla="*/ 182337 h 1999371"/>
                  <a:gd name="connsiteX6" fmla="*/ 232445 w 511227"/>
                  <a:gd name="connsiteY6" fmla="*/ 23848 h 1999371"/>
                  <a:gd name="connsiteX7" fmla="*/ 511227 w 511227"/>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2000302 h 2000302"/>
                  <a:gd name="connsiteX1" fmla="*/ 182909 w 523465"/>
                  <a:gd name="connsiteY1" fmla="*/ 1036035 h 2000302"/>
                  <a:gd name="connsiteX2" fmla="*/ 124294 w 523465"/>
                  <a:gd name="connsiteY2" fmla="*/ 687318 h 2000302"/>
                  <a:gd name="connsiteX3" fmla="*/ 0 w 523465"/>
                  <a:gd name="connsiteY3" fmla="*/ 400567 h 2000302"/>
                  <a:gd name="connsiteX4" fmla="*/ 201851 w 523465"/>
                  <a:gd name="connsiteY4" fmla="*/ 49254 h 2000302"/>
                  <a:gd name="connsiteX5" fmla="*/ 523465 w 523465"/>
                  <a:gd name="connsiteY5" fmla="*/ 931 h 2000302"/>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50801 w 523465"/>
                  <a:gd name="connsiteY4" fmla="*/ 85036 h 1999371"/>
                  <a:gd name="connsiteX5" fmla="*/ 523465 w 523465"/>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28384 w 468940"/>
                  <a:gd name="connsiteY0" fmla="*/ 1999371 h 1999371"/>
                  <a:gd name="connsiteX1" fmla="*/ 128384 w 468940"/>
                  <a:gd name="connsiteY1" fmla="*/ 1035104 h 1999371"/>
                  <a:gd name="connsiteX2" fmla="*/ 69769 w 468940"/>
                  <a:gd name="connsiteY2" fmla="*/ 686387 h 1999371"/>
                  <a:gd name="connsiteX3" fmla="*/ 37257 w 468940"/>
                  <a:gd name="connsiteY3" fmla="*/ 350685 h 1999371"/>
                  <a:gd name="connsiteX4" fmla="*/ 196276 w 468940"/>
                  <a:gd name="connsiteY4" fmla="*/ 85036 h 1999371"/>
                  <a:gd name="connsiteX5" fmla="*/ 468940 w 468940"/>
                  <a:gd name="connsiteY5" fmla="*/ 0 h 1999371"/>
                  <a:gd name="connsiteX0" fmla="*/ 148735 w 489291"/>
                  <a:gd name="connsiteY0" fmla="*/ 1999371 h 1999371"/>
                  <a:gd name="connsiteX1" fmla="*/ 148735 w 489291"/>
                  <a:gd name="connsiteY1" fmla="*/ 1035104 h 1999371"/>
                  <a:gd name="connsiteX2" fmla="*/ 90120 w 489291"/>
                  <a:gd name="connsiteY2" fmla="*/ 686387 h 1999371"/>
                  <a:gd name="connsiteX3" fmla="*/ 27014 w 489291"/>
                  <a:gd name="connsiteY3" fmla="*/ 350685 h 1999371"/>
                  <a:gd name="connsiteX4" fmla="*/ 216627 w 489291"/>
                  <a:gd name="connsiteY4" fmla="*/ 85036 h 1999371"/>
                  <a:gd name="connsiteX5" fmla="*/ 489291 w 489291"/>
                  <a:gd name="connsiteY5" fmla="*/ 0 h 1999371"/>
                  <a:gd name="connsiteX0" fmla="*/ 142214 w 482770"/>
                  <a:gd name="connsiteY0" fmla="*/ 1999371 h 1999371"/>
                  <a:gd name="connsiteX1" fmla="*/ 142214 w 482770"/>
                  <a:gd name="connsiteY1" fmla="*/ 1035104 h 1999371"/>
                  <a:gd name="connsiteX2" fmla="*/ 114193 w 482770"/>
                  <a:gd name="connsiteY2" fmla="*/ 649674 h 1999371"/>
                  <a:gd name="connsiteX3" fmla="*/ 20493 w 482770"/>
                  <a:gd name="connsiteY3" fmla="*/ 350685 h 1999371"/>
                  <a:gd name="connsiteX4" fmla="*/ 210106 w 482770"/>
                  <a:gd name="connsiteY4" fmla="*/ 85036 h 1999371"/>
                  <a:gd name="connsiteX5" fmla="*/ 482770 w 482770"/>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65900 w 506456"/>
                  <a:gd name="connsiteY0" fmla="*/ 1999371 h 1999371"/>
                  <a:gd name="connsiteX1" fmla="*/ 165900 w 506456"/>
                  <a:gd name="connsiteY1" fmla="*/ 1035104 h 1999371"/>
                  <a:gd name="connsiteX2" fmla="*/ 137879 w 506456"/>
                  <a:gd name="connsiteY2" fmla="*/ 649674 h 1999371"/>
                  <a:gd name="connsiteX3" fmla="*/ 13585 w 506456"/>
                  <a:gd name="connsiteY3" fmla="*/ 332329 h 1999371"/>
                  <a:gd name="connsiteX4" fmla="*/ 197079 w 506456"/>
                  <a:gd name="connsiteY4" fmla="*/ 54442 h 1999371"/>
                  <a:gd name="connsiteX5" fmla="*/ 506456 w 506456"/>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942 w 493498"/>
                  <a:gd name="connsiteY0" fmla="*/ 2042203 h 2042203"/>
                  <a:gd name="connsiteX1" fmla="*/ 152942 w 493498"/>
                  <a:gd name="connsiteY1" fmla="*/ 1077936 h 2042203"/>
                  <a:gd name="connsiteX2" fmla="*/ 124921 w 493498"/>
                  <a:gd name="connsiteY2" fmla="*/ 692506 h 2042203"/>
                  <a:gd name="connsiteX3" fmla="*/ 627 w 493498"/>
                  <a:gd name="connsiteY3" fmla="*/ 375161 h 2042203"/>
                  <a:gd name="connsiteX4" fmla="*/ 171883 w 493498"/>
                  <a:gd name="connsiteY4" fmla="*/ 78918 h 2042203"/>
                  <a:gd name="connsiteX5" fmla="*/ 493498 w 493498"/>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419 w 492975"/>
                  <a:gd name="connsiteY0" fmla="*/ 2042203 h 2042203"/>
                  <a:gd name="connsiteX1" fmla="*/ 152419 w 492975"/>
                  <a:gd name="connsiteY1" fmla="*/ 1077936 h 2042203"/>
                  <a:gd name="connsiteX2" fmla="*/ 124398 w 492975"/>
                  <a:gd name="connsiteY2" fmla="*/ 692506 h 2042203"/>
                  <a:gd name="connsiteX3" fmla="*/ 104 w 492975"/>
                  <a:gd name="connsiteY3" fmla="*/ 375161 h 2042203"/>
                  <a:gd name="connsiteX4" fmla="*/ 195835 w 492975"/>
                  <a:gd name="connsiteY4" fmla="*/ 91155 h 2042203"/>
                  <a:gd name="connsiteX5" fmla="*/ 492975 w 492975"/>
                  <a:gd name="connsiteY5" fmla="*/ 0 h 2042203"/>
                  <a:gd name="connsiteX0" fmla="*/ 97416 w 437972"/>
                  <a:gd name="connsiteY0" fmla="*/ 2042203 h 2042203"/>
                  <a:gd name="connsiteX1" fmla="*/ 97416 w 437972"/>
                  <a:gd name="connsiteY1" fmla="*/ 1077936 h 2042203"/>
                  <a:gd name="connsiteX2" fmla="*/ 69395 w 437972"/>
                  <a:gd name="connsiteY2" fmla="*/ 692506 h 2042203"/>
                  <a:gd name="connsiteX3" fmla="*/ 171 w 437972"/>
                  <a:gd name="connsiteY3" fmla="*/ 344567 h 2042203"/>
                  <a:gd name="connsiteX4" fmla="*/ 140832 w 437972"/>
                  <a:gd name="connsiteY4" fmla="*/ 91155 h 2042203"/>
                  <a:gd name="connsiteX5" fmla="*/ 437972 w 437972"/>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128254 w 468810"/>
                  <a:gd name="connsiteY0" fmla="*/ 2042203 h 2042203"/>
                  <a:gd name="connsiteX1" fmla="*/ 128254 w 468810"/>
                  <a:gd name="connsiteY1" fmla="*/ 1077936 h 2042203"/>
                  <a:gd name="connsiteX2" fmla="*/ 100233 w 468810"/>
                  <a:gd name="connsiteY2" fmla="*/ 692506 h 2042203"/>
                  <a:gd name="connsiteX3" fmla="*/ 415 w 468810"/>
                  <a:gd name="connsiteY3" fmla="*/ 344567 h 2042203"/>
                  <a:gd name="connsiteX4" fmla="*/ 171670 w 468810"/>
                  <a:gd name="connsiteY4" fmla="*/ 91155 h 2042203"/>
                  <a:gd name="connsiteX5" fmla="*/ 468810 w 468810"/>
                  <a:gd name="connsiteY5" fmla="*/ 0 h 2042203"/>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71670 w 389265"/>
                  <a:gd name="connsiteY4" fmla="*/ 103393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7972 w 388983"/>
                  <a:gd name="connsiteY0" fmla="*/ 2054441 h 2054441"/>
                  <a:gd name="connsiteX1" fmla="*/ 127972 w 388983"/>
                  <a:gd name="connsiteY1" fmla="*/ 1090174 h 2054441"/>
                  <a:gd name="connsiteX2" fmla="*/ 99951 w 388983"/>
                  <a:gd name="connsiteY2" fmla="*/ 704744 h 2054441"/>
                  <a:gd name="connsiteX3" fmla="*/ 133 w 388983"/>
                  <a:gd name="connsiteY3" fmla="*/ 356805 h 2054441"/>
                  <a:gd name="connsiteX4" fmla="*/ 165269 w 388983"/>
                  <a:gd name="connsiteY4" fmla="*/ 97274 h 2054441"/>
                  <a:gd name="connsiteX5" fmla="*/ 388983 w 388983"/>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3 h 2054443"/>
                  <a:gd name="connsiteX1" fmla="*/ 127839 w 388850"/>
                  <a:gd name="connsiteY1" fmla="*/ 1090176 h 2054443"/>
                  <a:gd name="connsiteX2" fmla="*/ 99818 w 388850"/>
                  <a:gd name="connsiteY2" fmla="*/ 704746 h 2054443"/>
                  <a:gd name="connsiteX3" fmla="*/ 0 w 388850"/>
                  <a:gd name="connsiteY3" fmla="*/ 356807 h 2054443"/>
                  <a:gd name="connsiteX4" fmla="*/ 155958 w 388850"/>
                  <a:gd name="connsiteY4" fmla="*/ 91157 h 2054443"/>
                  <a:gd name="connsiteX5" fmla="*/ 388850 w 388850"/>
                  <a:gd name="connsiteY5" fmla="*/ 2 h 2054443"/>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1369 w 388850"/>
                  <a:gd name="connsiteY4" fmla="*/ 74332 h 2054445"/>
                  <a:gd name="connsiteX5" fmla="*/ 388850 w 388850"/>
                  <a:gd name="connsiteY5" fmla="*/ 4 h 2054445"/>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52 h 2054452"/>
                  <a:gd name="connsiteX1" fmla="*/ 127839 w 388850"/>
                  <a:gd name="connsiteY1" fmla="*/ 1090185 h 2054452"/>
                  <a:gd name="connsiteX2" fmla="*/ 99818 w 388850"/>
                  <a:gd name="connsiteY2" fmla="*/ 704755 h 2054452"/>
                  <a:gd name="connsiteX3" fmla="*/ 0 w 388850"/>
                  <a:gd name="connsiteY3" fmla="*/ 356816 h 2054452"/>
                  <a:gd name="connsiteX4" fmla="*/ 178904 w 388850"/>
                  <a:gd name="connsiteY4" fmla="*/ 55982 h 2054452"/>
                  <a:gd name="connsiteX5" fmla="*/ 388850 w 388850"/>
                  <a:gd name="connsiteY5" fmla="*/ 11 h 2054452"/>
                  <a:gd name="connsiteX0" fmla="*/ 127839 w 388850"/>
                  <a:gd name="connsiteY0" fmla="*/ 2054449 h 2054449"/>
                  <a:gd name="connsiteX1" fmla="*/ 127839 w 388850"/>
                  <a:gd name="connsiteY1" fmla="*/ 1090182 h 2054449"/>
                  <a:gd name="connsiteX2" fmla="*/ 99818 w 388850"/>
                  <a:gd name="connsiteY2" fmla="*/ 704752 h 2054449"/>
                  <a:gd name="connsiteX3" fmla="*/ 0 w 388850"/>
                  <a:gd name="connsiteY3" fmla="*/ 356813 h 2054449"/>
                  <a:gd name="connsiteX4" fmla="*/ 178904 w 388850"/>
                  <a:gd name="connsiteY4" fmla="*/ 55979 h 2054449"/>
                  <a:gd name="connsiteX5" fmla="*/ 388850 w 388850"/>
                  <a:gd name="connsiteY5" fmla="*/ 8 h 2054449"/>
                  <a:gd name="connsiteX0" fmla="*/ 127839 w 388850"/>
                  <a:gd name="connsiteY0" fmla="*/ 2054448 h 2054448"/>
                  <a:gd name="connsiteX1" fmla="*/ 127839 w 388850"/>
                  <a:gd name="connsiteY1" fmla="*/ 1090181 h 2054448"/>
                  <a:gd name="connsiteX2" fmla="*/ 99818 w 388850"/>
                  <a:gd name="connsiteY2" fmla="*/ 704751 h 2054448"/>
                  <a:gd name="connsiteX3" fmla="*/ 0 w 388850"/>
                  <a:gd name="connsiteY3" fmla="*/ 356812 h 2054448"/>
                  <a:gd name="connsiteX4" fmla="*/ 178904 w 388850"/>
                  <a:gd name="connsiteY4" fmla="*/ 55978 h 2054448"/>
                  <a:gd name="connsiteX5" fmla="*/ 388850 w 388850"/>
                  <a:gd name="connsiteY5" fmla="*/ 7 h 2054448"/>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19830 w 388850"/>
                  <a:gd name="connsiteY0" fmla="*/ 1389675 h 1389675"/>
                  <a:gd name="connsiteX1" fmla="*/ 127839 w 388850"/>
                  <a:gd name="connsiteY1" fmla="*/ 1090178 h 1389675"/>
                  <a:gd name="connsiteX2" fmla="*/ 99818 w 388850"/>
                  <a:gd name="connsiteY2" fmla="*/ 704748 h 1389675"/>
                  <a:gd name="connsiteX3" fmla="*/ 0 w 388850"/>
                  <a:gd name="connsiteY3" fmla="*/ 356809 h 1389675"/>
                  <a:gd name="connsiteX4" fmla="*/ 155958 w 388850"/>
                  <a:gd name="connsiteY4" fmla="*/ 68213 h 1389675"/>
                  <a:gd name="connsiteX5" fmla="*/ 388850 w 388850"/>
                  <a:gd name="connsiteY5" fmla="*/ 4 h 1389675"/>
                  <a:gd name="connsiteX0" fmla="*/ 127839 w 388850"/>
                  <a:gd name="connsiteY0" fmla="*/ 1385670 h 1385670"/>
                  <a:gd name="connsiteX1" fmla="*/ 127839 w 388850"/>
                  <a:gd name="connsiteY1" fmla="*/ 1090178 h 1385670"/>
                  <a:gd name="connsiteX2" fmla="*/ 99818 w 388850"/>
                  <a:gd name="connsiteY2" fmla="*/ 704748 h 1385670"/>
                  <a:gd name="connsiteX3" fmla="*/ 0 w 388850"/>
                  <a:gd name="connsiteY3" fmla="*/ 356809 h 1385670"/>
                  <a:gd name="connsiteX4" fmla="*/ 155958 w 388850"/>
                  <a:gd name="connsiteY4" fmla="*/ 68213 h 1385670"/>
                  <a:gd name="connsiteX5" fmla="*/ 388850 w 388850"/>
                  <a:gd name="connsiteY5" fmla="*/ 4 h 13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850" h="1385670">
                    <a:moveTo>
                      <a:pt x="127839" y="1385670"/>
                    </a:moveTo>
                    <a:lnTo>
                      <a:pt x="127839" y="1090178"/>
                    </a:lnTo>
                    <a:cubicBezTo>
                      <a:pt x="129717" y="1009633"/>
                      <a:pt x="138406" y="809713"/>
                      <a:pt x="99818" y="704748"/>
                    </a:cubicBezTo>
                    <a:cubicBezTo>
                      <a:pt x="44109" y="533699"/>
                      <a:pt x="6757" y="481966"/>
                      <a:pt x="0" y="356809"/>
                    </a:cubicBezTo>
                    <a:cubicBezTo>
                      <a:pt x="4767" y="231089"/>
                      <a:pt x="77893" y="113404"/>
                      <a:pt x="155958" y="68213"/>
                    </a:cubicBezTo>
                    <a:cubicBezTo>
                      <a:pt x="215239" y="29667"/>
                      <a:pt x="305784" y="-380"/>
                      <a:pt x="388850" y="4"/>
                    </a:cubicBezTo>
                  </a:path>
                </a:pathLst>
              </a:cu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rma livre: Forma 15">
                <a:extLst>
                  <a:ext uri="{FF2B5EF4-FFF2-40B4-BE49-F238E27FC236}">
                    <a16:creationId xmlns:a16="http://schemas.microsoft.com/office/drawing/2014/main" id="{B383D69A-5A9A-4C8E-865A-70D1F8B6824D}"/>
                  </a:ext>
                </a:extLst>
              </p:cNvPr>
              <p:cNvSpPr/>
              <p:nvPr/>
            </p:nvSpPr>
            <p:spPr>
              <a:xfrm flipH="1">
                <a:off x="1482753" y="2409676"/>
                <a:ext cx="246634" cy="878882"/>
              </a:xfrm>
              <a:custGeom>
                <a:avLst/>
                <a:gdLst>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46184 w 586154"/>
                  <a:gd name="connsiteY7" fmla="*/ 1172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80474 w 609014"/>
                  <a:gd name="connsiteY7" fmla="*/ 2696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60832 h 1960832"/>
                  <a:gd name="connsiteX1" fmla="*/ 245598 w 609014"/>
                  <a:gd name="connsiteY1" fmla="*/ 788525 h 1960832"/>
                  <a:gd name="connsiteX2" fmla="*/ 186983 w 609014"/>
                  <a:gd name="connsiteY2" fmla="*/ 647848 h 1960832"/>
                  <a:gd name="connsiteX3" fmla="*/ 81475 w 609014"/>
                  <a:gd name="connsiteY3" fmla="*/ 554063 h 1960832"/>
                  <a:gd name="connsiteX4" fmla="*/ 22860 w 609014"/>
                  <a:gd name="connsiteY4" fmla="*/ 436832 h 1960832"/>
                  <a:gd name="connsiteX5" fmla="*/ 0 w 609014"/>
                  <a:gd name="connsiteY5" fmla="*/ 260986 h 1960832"/>
                  <a:gd name="connsiteX6" fmla="*/ 74441 w 609014"/>
                  <a:gd name="connsiteY6" fmla="*/ 100966 h 1960832"/>
                  <a:gd name="connsiteX7" fmla="*/ 246184 w 609014"/>
                  <a:gd name="connsiteY7" fmla="*/ 3665 h 1960832"/>
                  <a:gd name="connsiteX8" fmla="*/ 452804 w 609014"/>
                  <a:gd name="connsiteY8" fmla="*/ 22421 h 1960832"/>
                  <a:gd name="connsiteX9" fmla="*/ 609014 w 609014"/>
                  <a:gd name="connsiteY9" fmla="*/ 14801 h 1960832"/>
                  <a:gd name="connsiteX0" fmla="*/ 245598 w 609014"/>
                  <a:gd name="connsiteY0" fmla="*/ 1987941 h 1987941"/>
                  <a:gd name="connsiteX1" fmla="*/ 245598 w 609014"/>
                  <a:gd name="connsiteY1" fmla="*/ 815634 h 1987941"/>
                  <a:gd name="connsiteX2" fmla="*/ 186983 w 609014"/>
                  <a:gd name="connsiteY2" fmla="*/ 674957 h 1987941"/>
                  <a:gd name="connsiteX3" fmla="*/ 81475 w 609014"/>
                  <a:gd name="connsiteY3" fmla="*/ 581172 h 1987941"/>
                  <a:gd name="connsiteX4" fmla="*/ 22860 w 609014"/>
                  <a:gd name="connsiteY4" fmla="*/ 463941 h 1987941"/>
                  <a:gd name="connsiteX5" fmla="*/ 0 w 609014"/>
                  <a:gd name="connsiteY5" fmla="*/ 288095 h 1987941"/>
                  <a:gd name="connsiteX6" fmla="*/ 74441 w 609014"/>
                  <a:gd name="connsiteY6" fmla="*/ 128075 h 1987941"/>
                  <a:gd name="connsiteX7" fmla="*/ 246184 w 609014"/>
                  <a:gd name="connsiteY7" fmla="*/ 30774 h 1987941"/>
                  <a:gd name="connsiteX8" fmla="*/ 426134 w 609014"/>
                  <a:gd name="connsiteY8" fmla="*/ 0 h 1987941"/>
                  <a:gd name="connsiteX9" fmla="*/ 609014 w 609014"/>
                  <a:gd name="connsiteY9" fmla="*/ 41910 h 1987941"/>
                  <a:gd name="connsiteX0" fmla="*/ 245598 w 589964"/>
                  <a:gd name="connsiteY0" fmla="*/ 1987941 h 1987941"/>
                  <a:gd name="connsiteX1" fmla="*/ 245598 w 589964"/>
                  <a:gd name="connsiteY1" fmla="*/ 815634 h 1987941"/>
                  <a:gd name="connsiteX2" fmla="*/ 186983 w 589964"/>
                  <a:gd name="connsiteY2" fmla="*/ 674957 h 1987941"/>
                  <a:gd name="connsiteX3" fmla="*/ 81475 w 589964"/>
                  <a:gd name="connsiteY3" fmla="*/ 581172 h 1987941"/>
                  <a:gd name="connsiteX4" fmla="*/ 22860 w 589964"/>
                  <a:gd name="connsiteY4" fmla="*/ 463941 h 1987941"/>
                  <a:gd name="connsiteX5" fmla="*/ 0 w 589964"/>
                  <a:gd name="connsiteY5" fmla="*/ 288095 h 1987941"/>
                  <a:gd name="connsiteX6" fmla="*/ 74441 w 589964"/>
                  <a:gd name="connsiteY6" fmla="*/ 128075 h 1987941"/>
                  <a:gd name="connsiteX7" fmla="*/ 246184 w 589964"/>
                  <a:gd name="connsiteY7" fmla="*/ 30774 h 1987941"/>
                  <a:gd name="connsiteX8" fmla="*/ 426134 w 589964"/>
                  <a:gd name="connsiteY8" fmla="*/ 0 h 1987941"/>
                  <a:gd name="connsiteX9" fmla="*/ 589964 w 589964"/>
                  <a:gd name="connsiteY9" fmla="*/ 0 h 198794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26134 w 586154"/>
                  <a:gd name="connsiteY8" fmla="*/ 1143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6760 w 587316"/>
                  <a:gd name="connsiteY0" fmla="*/ 1999371 h 1999371"/>
                  <a:gd name="connsiteX1" fmla="*/ 246760 w 587316"/>
                  <a:gd name="connsiteY1" fmla="*/ 827064 h 1999371"/>
                  <a:gd name="connsiteX2" fmla="*/ 188145 w 587316"/>
                  <a:gd name="connsiteY2" fmla="*/ 686387 h 1999371"/>
                  <a:gd name="connsiteX3" fmla="*/ 82637 w 587316"/>
                  <a:gd name="connsiteY3" fmla="*/ 592602 h 1999371"/>
                  <a:gd name="connsiteX4" fmla="*/ 8782 w 587316"/>
                  <a:gd name="connsiteY4" fmla="*/ 479181 h 1999371"/>
                  <a:gd name="connsiteX5" fmla="*/ 1162 w 587316"/>
                  <a:gd name="connsiteY5" fmla="*/ 299525 h 1999371"/>
                  <a:gd name="connsiteX6" fmla="*/ 75603 w 587316"/>
                  <a:gd name="connsiteY6" fmla="*/ 139505 h 1999371"/>
                  <a:gd name="connsiteX7" fmla="*/ 247346 w 587316"/>
                  <a:gd name="connsiteY7" fmla="*/ 42204 h 1999371"/>
                  <a:gd name="connsiteX8" fmla="*/ 415866 w 587316"/>
                  <a:gd name="connsiteY8" fmla="*/ 7620 h 1999371"/>
                  <a:gd name="connsiteX9" fmla="*/ 587316 w 587316"/>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427694 w 599144"/>
                  <a:gd name="connsiteY8" fmla="*/ 7620 h 1999371"/>
                  <a:gd name="connsiteX9" fmla="*/ 599144 w 59914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320362 w 599144"/>
                  <a:gd name="connsiteY7" fmla="*/ 23848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148619 w 599144"/>
                  <a:gd name="connsiteY6" fmla="*/ 182337 h 1999371"/>
                  <a:gd name="connsiteX7" fmla="*/ 320362 w 599144"/>
                  <a:gd name="connsiteY7" fmla="*/ 23848 h 1999371"/>
                  <a:gd name="connsiteX8" fmla="*/ 599144 w 599144"/>
                  <a:gd name="connsiteY8" fmla="*/ 0 h 1999371"/>
                  <a:gd name="connsiteX0" fmla="*/ 237978 w 578534"/>
                  <a:gd name="connsiteY0" fmla="*/ 1999371 h 1999371"/>
                  <a:gd name="connsiteX1" fmla="*/ 237978 w 578534"/>
                  <a:gd name="connsiteY1" fmla="*/ 827064 h 1999371"/>
                  <a:gd name="connsiteX2" fmla="*/ 179363 w 578534"/>
                  <a:gd name="connsiteY2" fmla="*/ 686387 h 1999371"/>
                  <a:gd name="connsiteX3" fmla="*/ 73855 w 578534"/>
                  <a:gd name="connsiteY3" fmla="*/ 592602 h 1999371"/>
                  <a:gd name="connsiteX4" fmla="*/ 0 w 578534"/>
                  <a:gd name="connsiteY4" fmla="*/ 479181 h 1999371"/>
                  <a:gd name="connsiteX5" fmla="*/ 128009 w 578534"/>
                  <a:gd name="connsiteY5" fmla="*/ 182337 h 1999371"/>
                  <a:gd name="connsiteX6" fmla="*/ 299752 w 578534"/>
                  <a:gd name="connsiteY6" fmla="*/ 23848 h 1999371"/>
                  <a:gd name="connsiteX7" fmla="*/ 578534 w 578534"/>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6548 w 511227"/>
                  <a:gd name="connsiteY3" fmla="*/ 592602 h 1999371"/>
                  <a:gd name="connsiteX4" fmla="*/ 0 w 511227"/>
                  <a:gd name="connsiteY4" fmla="*/ 485300 h 1999371"/>
                  <a:gd name="connsiteX5" fmla="*/ 60702 w 511227"/>
                  <a:gd name="connsiteY5" fmla="*/ 182337 h 1999371"/>
                  <a:gd name="connsiteX6" fmla="*/ 232445 w 511227"/>
                  <a:gd name="connsiteY6" fmla="*/ 23848 h 1999371"/>
                  <a:gd name="connsiteX7" fmla="*/ 511227 w 511227"/>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2000302 h 2000302"/>
                  <a:gd name="connsiteX1" fmla="*/ 182909 w 523465"/>
                  <a:gd name="connsiteY1" fmla="*/ 1036035 h 2000302"/>
                  <a:gd name="connsiteX2" fmla="*/ 124294 w 523465"/>
                  <a:gd name="connsiteY2" fmla="*/ 687318 h 2000302"/>
                  <a:gd name="connsiteX3" fmla="*/ 0 w 523465"/>
                  <a:gd name="connsiteY3" fmla="*/ 400567 h 2000302"/>
                  <a:gd name="connsiteX4" fmla="*/ 201851 w 523465"/>
                  <a:gd name="connsiteY4" fmla="*/ 49254 h 2000302"/>
                  <a:gd name="connsiteX5" fmla="*/ 523465 w 523465"/>
                  <a:gd name="connsiteY5" fmla="*/ 931 h 2000302"/>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50801 w 523465"/>
                  <a:gd name="connsiteY4" fmla="*/ 85036 h 1999371"/>
                  <a:gd name="connsiteX5" fmla="*/ 523465 w 523465"/>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28384 w 468940"/>
                  <a:gd name="connsiteY0" fmla="*/ 1999371 h 1999371"/>
                  <a:gd name="connsiteX1" fmla="*/ 128384 w 468940"/>
                  <a:gd name="connsiteY1" fmla="*/ 1035104 h 1999371"/>
                  <a:gd name="connsiteX2" fmla="*/ 69769 w 468940"/>
                  <a:gd name="connsiteY2" fmla="*/ 686387 h 1999371"/>
                  <a:gd name="connsiteX3" fmla="*/ 37257 w 468940"/>
                  <a:gd name="connsiteY3" fmla="*/ 350685 h 1999371"/>
                  <a:gd name="connsiteX4" fmla="*/ 196276 w 468940"/>
                  <a:gd name="connsiteY4" fmla="*/ 85036 h 1999371"/>
                  <a:gd name="connsiteX5" fmla="*/ 468940 w 468940"/>
                  <a:gd name="connsiteY5" fmla="*/ 0 h 1999371"/>
                  <a:gd name="connsiteX0" fmla="*/ 148735 w 489291"/>
                  <a:gd name="connsiteY0" fmla="*/ 1999371 h 1999371"/>
                  <a:gd name="connsiteX1" fmla="*/ 148735 w 489291"/>
                  <a:gd name="connsiteY1" fmla="*/ 1035104 h 1999371"/>
                  <a:gd name="connsiteX2" fmla="*/ 90120 w 489291"/>
                  <a:gd name="connsiteY2" fmla="*/ 686387 h 1999371"/>
                  <a:gd name="connsiteX3" fmla="*/ 27014 w 489291"/>
                  <a:gd name="connsiteY3" fmla="*/ 350685 h 1999371"/>
                  <a:gd name="connsiteX4" fmla="*/ 216627 w 489291"/>
                  <a:gd name="connsiteY4" fmla="*/ 85036 h 1999371"/>
                  <a:gd name="connsiteX5" fmla="*/ 489291 w 489291"/>
                  <a:gd name="connsiteY5" fmla="*/ 0 h 1999371"/>
                  <a:gd name="connsiteX0" fmla="*/ 142214 w 482770"/>
                  <a:gd name="connsiteY0" fmla="*/ 1999371 h 1999371"/>
                  <a:gd name="connsiteX1" fmla="*/ 142214 w 482770"/>
                  <a:gd name="connsiteY1" fmla="*/ 1035104 h 1999371"/>
                  <a:gd name="connsiteX2" fmla="*/ 114193 w 482770"/>
                  <a:gd name="connsiteY2" fmla="*/ 649674 h 1999371"/>
                  <a:gd name="connsiteX3" fmla="*/ 20493 w 482770"/>
                  <a:gd name="connsiteY3" fmla="*/ 350685 h 1999371"/>
                  <a:gd name="connsiteX4" fmla="*/ 210106 w 482770"/>
                  <a:gd name="connsiteY4" fmla="*/ 85036 h 1999371"/>
                  <a:gd name="connsiteX5" fmla="*/ 482770 w 482770"/>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65900 w 506456"/>
                  <a:gd name="connsiteY0" fmla="*/ 1999371 h 1999371"/>
                  <a:gd name="connsiteX1" fmla="*/ 165900 w 506456"/>
                  <a:gd name="connsiteY1" fmla="*/ 1035104 h 1999371"/>
                  <a:gd name="connsiteX2" fmla="*/ 137879 w 506456"/>
                  <a:gd name="connsiteY2" fmla="*/ 649674 h 1999371"/>
                  <a:gd name="connsiteX3" fmla="*/ 13585 w 506456"/>
                  <a:gd name="connsiteY3" fmla="*/ 332329 h 1999371"/>
                  <a:gd name="connsiteX4" fmla="*/ 197079 w 506456"/>
                  <a:gd name="connsiteY4" fmla="*/ 54442 h 1999371"/>
                  <a:gd name="connsiteX5" fmla="*/ 506456 w 506456"/>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942 w 493498"/>
                  <a:gd name="connsiteY0" fmla="*/ 2042203 h 2042203"/>
                  <a:gd name="connsiteX1" fmla="*/ 152942 w 493498"/>
                  <a:gd name="connsiteY1" fmla="*/ 1077936 h 2042203"/>
                  <a:gd name="connsiteX2" fmla="*/ 124921 w 493498"/>
                  <a:gd name="connsiteY2" fmla="*/ 692506 h 2042203"/>
                  <a:gd name="connsiteX3" fmla="*/ 627 w 493498"/>
                  <a:gd name="connsiteY3" fmla="*/ 375161 h 2042203"/>
                  <a:gd name="connsiteX4" fmla="*/ 171883 w 493498"/>
                  <a:gd name="connsiteY4" fmla="*/ 78918 h 2042203"/>
                  <a:gd name="connsiteX5" fmla="*/ 493498 w 493498"/>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419 w 492975"/>
                  <a:gd name="connsiteY0" fmla="*/ 2042203 h 2042203"/>
                  <a:gd name="connsiteX1" fmla="*/ 152419 w 492975"/>
                  <a:gd name="connsiteY1" fmla="*/ 1077936 h 2042203"/>
                  <a:gd name="connsiteX2" fmla="*/ 124398 w 492975"/>
                  <a:gd name="connsiteY2" fmla="*/ 692506 h 2042203"/>
                  <a:gd name="connsiteX3" fmla="*/ 104 w 492975"/>
                  <a:gd name="connsiteY3" fmla="*/ 375161 h 2042203"/>
                  <a:gd name="connsiteX4" fmla="*/ 195835 w 492975"/>
                  <a:gd name="connsiteY4" fmla="*/ 91155 h 2042203"/>
                  <a:gd name="connsiteX5" fmla="*/ 492975 w 492975"/>
                  <a:gd name="connsiteY5" fmla="*/ 0 h 2042203"/>
                  <a:gd name="connsiteX0" fmla="*/ 97416 w 437972"/>
                  <a:gd name="connsiteY0" fmla="*/ 2042203 h 2042203"/>
                  <a:gd name="connsiteX1" fmla="*/ 97416 w 437972"/>
                  <a:gd name="connsiteY1" fmla="*/ 1077936 h 2042203"/>
                  <a:gd name="connsiteX2" fmla="*/ 69395 w 437972"/>
                  <a:gd name="connsiteY2" fmla="*/ 692506 h 2042203"/>
                  <a:gd name="connsiteX3" fmla="*/ 171 w 437972"/>
                  <a:gd name="connsiteY3" fmla="*/ 344567 h 2042203"/>
                  <a:gd name="connsiteX4" fmla="*/ 140832 w 437972"/>
                  <a:gd name="connsiteY4" fmla="*/ 91155 h 2042203"/>
                  <a:gd name="connsiteX5" fmla="*/ 437972 w 437972"/>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128254 w 468810"/>
                  <a:gd name="connsiteY0" fmla="*/ 2042203 h 2042203"/>
                  <a:gd name="connsiteX1" fmla="*/ 128254 w 468810"/>
                  <a:gd name="connsiteY1" fmla="*/ 1077936 h 2042203"/>
                  <a:gd name="connsiteX2" fmla="*/ 100233 w 468810"/>
                  <a:gd name="connsiteY2" fmla="*/ 692506 h 2042203"/>
                  <a:gd name="connsiteX3" fmla="*/ 415 w 468810"/>
                  <a:gd name="connsiteY3" fmla="*/ 344567 h 2042203"/>
                  <a:gd name="connsiteX4" fmla="*/ 171670 w 468810"/>
                  <a:gd name="connsiteY4" fmla="*/ 91155 h 2042203"/>
                  <a:gd name="connsiteX5" fmla="*/ 468810 w 468810"/>
                  <a:gd name="connsiteY5" fmla="*/ 0 h 2042203"/>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71670 w 389265"/>
                  <a:gd name="connsiteY4" fmla="*/ 103393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7972 w 388983"/>
                  <a:gd name="connsiteY0" fmla="*/ 2054441 h 2054441"/>
                  <a:gd name="connsiteX1" fmla="*/ 127972 w 388983"/>
                  <a:gd name="connsiteY1" fmla="*/ 1090174 h 2054441"/>
                  <a:gd name="connsiteX2" fmla="*/ 99951 w 388983"/>
                  <a:gd name="connsiteY2" fmla="*/ 704744 h 2054441"/>
                  <a:gd name="connsiteX3" fmla="*/ 133 w 388983"/>
                  <a:gd name="connsiteY3" fmla="*/ 356805 h 2054441"/>
                  <a:gd name="connsiteX4" fmla="*/ 165269 w 388983"/>
                  <a:gd name="connsiteY4" fmla="*/ 97274 h 2054441"/>
                  <a:gd name="connsiteX5" fmla="*/ 388983 w 388983"/>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3 h 2054443"/>
                  <a:gd name="connsiteX1" fmla="*/ 127839 w 388850"/>
                  <a:gd name="connsiteY1" fmla="*/ 1090176 h 2054443"/>
                  <a:gd name="connsiteX2" fmla="*/ 99818 w 388850"/>
                  <a:gd name="connsiteY2" fmla="*/ 704746 h 2054443"/>
                  <a:gd name="connsiteX3" fmla="*/ 0 w 388850"/>
                  <a:gd name="connsiteY3" fmla="*/ 356807 h 2054443"/>
                  <a:gd name="connsiteX4" fmla="*/ 155958 w 388850"/>
                  <a:gd name="connsiteY4" fmla="*/ 91157 h 2054443"/>
                  <a:gd name="connsiteX5" fmla="*/ 388850 w 388850"/>
                  <a:gd name="connsiteY5" fmla="*/ 2 h 2054443"/>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1369 w 388850"/>
                  <a:gd name="connsiteY4" fmla="*/ 74332 h 2054445"/>
                  <a:gd name="connsiteX5" fmla="*/ 388850 w 388850"/>
                  <a:gd name="connsiteY5" fmla="*/ 4 h 2054445"/>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52 h 2054452"/>
                  <a:gd name="connsiteX1" fmla="*/ 127839 w 388850"/>
                  <a:gd name="connsiteY1" fmla="*/ 1090185 h 2054452"/>
                  <a:gd name="connsiteX2" fmla="*/ 99818 w 388850"/>
                  <a:gd name="connsiteY2" fmla="*/ 704755 h 2054452"/>
                  <a:gd name="connsiteX3" fmla="*/ 0 w 388850"/>
                  <a:gd name="connsiteY3" fmla="*/ 356816 h 2054452"/>
                  <a:gd name="connsiteX4" fmla="*/ 178904 w 388850"/>
                  <a:gd name="connsiteY4" fmla="*/ 55982 h 2054452"/>
                  <a:gd name="connsiteX5" fmla="*/ 388850 w 388850"/>
                  <a:gd name="connsiteY5" fmla="*/ 11 h 2054452"/>
                  <a:gd name="connsiteX0" fmla="*/ 127839 w 388850"/>
                  <a:gd name="connsiteY0" fmla="*/ 2054449 h 2054449"/>
                  <a:gd name="connsiteX1" fmla="*/ 127839 w 388850"/>
                  <a:gd name="connsiteY1" fmla="*/ 1090182 h 2054449"/>
                  <a:gd name="connsiteX2" fmla="*/ 99818 w 388850"/>
                  <a:gd name="connsiteY2" fmla="*/ 704752 h 2054449"/>
                  <a:gd name="connsiteX3" fmla="*/ 0 w 388850"/>
                  <a:gd name="connsiteY3" fmla="*/ 356813 h 2054449"/>
                  <a:gd name="connsiteX4" fmla="*/ 178904 w 388850"/>
                  <a:gd name="connsiteY4" fmla="*/ 55979 h 2054449"/>
                  <a:gd name="connsiteX5" fmla="*/ 388850 w 388850"/>
                  <a:gd name="connsiteY5" fmla="*/ 8 h 2054449"/>
                  <a:gd name="connsiteX0" fmla="*/ 127839 w 388850"/>
                  <a:gd name="connsiteY0" fmla="*/ 2054448 h 2054448"/>
                  <a:gd name="connsiteX1" fmla="*/ 127839 w 388850"/>
                  <a:gd name="connsiteY1" fmla="*/ 1090181 h 2054448"/>
                  <a:gd name="connsiteX2" fmla="*/ 99818 w 388850"/>
                  <a:gd name="connsiteY2" fmla="*/ 704751 h 2054448"/>
                  <a:gd name="connsiteX3" fmla="*/ 0 w 388850"/>
                  <a:gd name="connsiteY3" fmla="*/ 356812 h 2054448"/>
                  <a:gd name="connsiteX4" fmla="*/ 178904 w 388850"/>
                  <a:gd name="connsiteY4" fmla="*/ 55978 h 2054448"/>
                  <a:gd name="connsiteX5" fmla="*/ 388850 w 388850"/>
                  <a:gd name="connsiteY5" fmla="*/ 7 h 2054448"/>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19830 w 388850"/>
                  <a:gd name="connsiteY0" fmla="*/ 1389675 h 1389675"/>
                  <a:gd name="connsiteX1" fmla="*/ 127839 w 388850"/>
                  <a:gd name="connsiteY1" fmla="*/ 1090178 h 1389675"/>
                  <a:gd name="connsiteX2" fmla="*/ 99818 w 388850"/>
                  <a:gd name="connsiteY2" fmla="*/ 704748 h 1389675"/>
                  <a:gd name="connsiteX3" fmla="*/ 0 w 388850"/>
                  <a:gd name="connsiteY3" fmla="*/ 356809 h 1389675"/>
                  <a:gd name="connsiteX4" fmla="*/ 155958 w 388850"/>
                  <a:gd name="connsiteY4" fmla="*/ 68213 h 1389675"/>
                  <a:gd name="connsiteX5" fmla="*/ 388850 w 388850"/>
                  <a:gd name="connsiteY5" fmla="*/ 4 h 1389675"/>
                  <a:gd name="connsiteX0" fmla="*/ 127839 w 388850"/>
                  <a:gd name="connsiteY0" fmla="*/ 1385670 h 1385670"/>
                  <a:gd name="connsiteX1" fmla="*/ 127839 w 388850"/>
                  <a:gd name="connsiteY1" fmla="*/ 1090178 h 1385670"/>
                  <a:gd name="connsiteX2" fmla="*/ 99818 w 388850"/>
                  <a:gd name="connsiteY2" fmla="*/ 704748 h 1385670"/>
                  <a:gd name="connsiteX3" fmla="*/ 0 w 388850"/>
                  <a:gd name="connsiteY3" fmla="*/ 356809 h 1385670"/>
                  <a:gd name="connsiteX4" fmla="*/ 155958 w 388850"/>
                  <a:gd name="connsiteY4" fmla="*/ 68213 h 1385670"/>
                  <a:gd name="connsiteX5" fmla="*/ 388850 w 388850"/>
                  <a:gd name="connsiteY5" fmla="*/ 4 h 13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850" h="1385670">
                    <a:moveTo>
                      <a:pt x="127839" y="1385670"/>
                    </a:moveTo>
                    <a:lnTo>
                      <a:pt x="127839" y="1090178"/>
                    </a:lnTo>
                    <a:cubicBezTo>
                      <a:pt x="129717" y="1009633"/>
                      <a:pt x="138406" y="809713"/>
                      <a:pt x="99818" y="704748"/>
                    </a:cubicBezTo>
                    <a:cubicBezTo>
                      <a:pt x="44109" y="533699"/>
                      <a:pt x="6757" y="481966"/>
                      <a:pt x="0" y="356809"/>
                    </a:cubicBezTo>
                    <a:cubicBezTo>
                      <a:pt x="4767" y="231089"/>
                      <a:pt x="77893" y="113404"/>
                      <a:pt x="155958" y="68213"/>
                    </a:cubicBezTo>
                    <a:cubicBezTo>
                      <a:pt x="215239" y="29667"/>
                      <a:pt x="305784" y="-380"/>
                      <a:pt x="388850" y="4"/>
                    </a:cubicBezTo>
                  </a:path>
                </a:pathLst>
              </a:cu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orma livre: Forma 16">
                <a:extLst>
                  <a:ext uri="{FF2B5EF4-FFF2-40B4-BE49-F238E27FC236}">
                    <a16:creationId xmlns:a16="http://schemas.microsoft.com/office/drawing/2014/main" id="{52480019-F9B2-4AC2-9B3E-6A7327D35A38}"/>
                  </a:ext>
                </a:extLst>
              </p:cNvPr>
              <p:cNvSpPr/>
              <p:nvPr/>
            </p:nvSpPr>
            <p:spPr>
              <a:xfrm flipV="1">
                <a:off x="1236119" y="3288558"/>
                <a:ext cx="246634" cy="878882"/>
              </a:xfrm>
              <a:custGeom>
                <a:avLst/>
                <a:gdLst>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46184 w 586154"/>
                  <a:gd name="connsiteY7" fmla="*/ 1172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80474 w 609014"/>
                  <a:gd name="connsiteY7" fmla="*/ 2696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60832 h 1960832"/>
                  <a:gd name="connsiteX1" fmla="*/ 245598 w 609014"/>
                  <a:gd name="connsiteY1" fmla="*/ 788525 h 1960832"/>
                  <a:gd name="connsiteX2" fmla="*/ 186983 w 609014"/>
                  <a:gd name="connsiteY2" fmla="*/ 647848 h 1960832"/>
                  <a:gd name="connsiteX3" fmla="*/ 81475 w 609014"/>
                  <a:gd name="connsiteY3" fmla="*/ 554063 h 1960832"/>
                  <a:gd name="connsiteX4" fmla="*/ 22860 w 609014"/>
                  <a:gd name="connsiteY4" fmla="*/ 436832 h 1960832"/>
                  <a:gd name="connsiteX5" fmla="*/ 0 w 609014"/>
                  <a:gd name="connsiteY5" fmla="*/ 260986 h 1960832"/>
                  <a:gd name="connsiteX6" fmla="*/ 74441 w 609014"/>
                  <a:gd name="connsiteY6" fmla="*/ 100966 h 1960832"/>
                  <a:gd name="connsiteX7" fmla="*/ 246184 w 609014"/>
                  <a:gd name="connsiteY7" fmla="*/ 3665 h 1960832"/>
                  <a:gd name="connsiteX8" fmla="*/ 452804 w 609014"/>
                  <a:gd name="connsiteY8" fmla="*/ 22421 h 1960832"/>
                  <a:gd name="connsiteX9" fmla="*/ 609014 w 609014"/>
                  <a:gd name="connsiteY9" fmla="*/ 14801 h 1960832"/>
                  <a:gd name="connsiteX0" fmla="*/ 245598 w 609014"/>
                  <a:gd name="connsiteY0" fmla="*/ 1987941 h 1987941"/>
                  <a:gd name="connsiteX1" fmla="*/ 245598 w 609014"/>
                  <a:gd name="connsiteY1" fmla="*/ 815634 h 1987941"/>
                  <a:gd name="connsiteX2" fmla="*/ 186983 w 609014"/>
                  <a:gd name="connsiteY2" fmla="*/ 674957 h 1987941"/>
                  <a:gd name="connsiteX3" fmla="*/ 81475 w 609014"/>
                  <a:gd name="connsiteY3" fmla="*/ 581172 h 1987941"/>
                  <a:gd name="connsiteX4" fmla="*/ 22860 w 609014"/>
                  <a:gd name="connsiteY4" fmla="*/ 463941 h 1987941"/>
                  <a:gd name="connsiteX5" fmla="*/ 0 w 609014"/>
                  <a:gd name="connsiteY5" fmla="*/ 288095 h 1987941"/>
                  <a:gd name="connsiteX6" fmla="*/ 74441 w 609014"/>
                  <a:gd name="connsiteY6" fmla="*/ 128075 h 1987941"/>
                  <a:gd name="connsiteX7" fmla="*/ 246184 w 609014"/>
                  <a:gd name="connsiteY7" fmla="*/ 30774 h 1987941"/>
                  <a:gd name="connsiteX8" fmla="*/ 426134 w 609014"/>
                  <a:gd name="connsiteY8" fmla="*/ 0 h 1987941"/>
                  <a:gd name="connsiteX9" fmla="*/ 609014 w 609014"/>
                  <a:gd name="connsiteY9" fmla="*/ 41910 h 1987941"/>
                  <a:gd name="connsiteX0" fmla="*/ 245598 w 589964"/>
                  <a:gd name="connsiteY0" fmla="*/ 1987941 h 1987941"/>
                  <a:gd name="connsiteX1" fmla="*/ 245598 w 589964"/>
                  <a:gd name="connsiteY1" fmla="*/ 815634 h 1987941"/>
                  <a:gd name="connsiteX2" fmla="*/ 186983 w 589964"/>
                  <a:gd name="connsiteY2" fmla="*/ 674957 h 1987941"/>
                  <a:gd name="connsiteX3" fmla="*/ 81475 w 589964"/>
                  <a:gd name="connsiteY3" fmla="*/ 581172 h 1987941"/>
                  <a:gd name="connsiteX4" fmla="*/ 22860 w 589964"/>
                  <a:gd name="connsiteY4" fmla="*/ 463941 h 1987941"/>
                  <a:gd name="connsiteX5" fmla="*/ 0 w 589964"/>
                  <a:gd name="connsiteY5" fmla="*/ 288095 h 1987941"/>
                  <a:gd name="connsiteX6" fmla="*/ 74441 w 589964"/>
                  <a:gd name="connsiteY6" fmla="*/ 128075 h 1987941"/>
                  <a:gd name="connsiteX7" fmla="*/ 246184 w 589964"/>
                  <a:gd name="connsiteY7" fmla="*/ 30774 h 1987941"/>
                  <a:gd name="connsiteX8" fmla="*/ 426134 w 589964"/>
                  <a:gd name="connsiteY8" fmla="*/ 0 h 1987941"/>
                  <a:gd name="connsiteX9" fmla="*/ 589964 w 589964"/>
                  <a:gd name="connsiteY9" fmla="*/ 0 h 198794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26134 w 586154"/>
                  <a:gd name="connsiteY8" fmla="*/ 1143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6760 w 587316"/>
                  <a:gd name="connsiteY0" fmla="*/ 1999371 h 1999371"/>
                  <a:gd name="connsiteX1" fmla="*/ 246760 w 587316"/>
                  <a:gd name="connsiteY1" fmla="*/ 827064 h 1999371"/>
                  <a:gd name="connsiteX2" fmla="*/ 188145 w 587316"/>
                  <a:gd name="connsiteY2" fmla="*/ 686387 h 1999371"/>
                  <a:gd name="connsiteX3" fmla="*/ 82637 w 587316"/>
                  <a:gd name="connsiteY3" fmla="*/ 592602 h 1999371"/>
                  <a:gd name="connsiteX4" fmla="*/ 8782 w 587316"/>
                  <a:gd name="connsiteY4" fmla="*/ 479181 h 1999371"/>
                  <a:gd name="connsiteX5" fmla="*/ 1162 w 587316"/>
                  <a:gd name="connsiteY5" fmla="*/ 299525 h 1999371"/>
                  <a:gd name="connsiteX6" fmla="*/ 75603 w 587316"/>
                  <a:gd name="connsiteY6" fmla="*/ 139505 h 1999371"/>
                  <a:gd name="connsiteX7" fmla="*/ 247346 w 587316"/>
                  <a:gd name="connsiteY7" fmla="*/ 42204 h 1999371"/>
                  <a:gd name="connsiteX8" fmla="*/ 415866 w 587316"/>
                  <a:gd name="connsiteY8" fmla="*/ 7620 h 1999371"/>
                  <a:gd name="connsiteX9" fmla="*/ 587316 w 587316"/>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427694 w 599144"/>
                  <a:gd name="connsiteY8" fmla="*/ 7620 h 1999371"/>
                  <a:gd name="connsiteX9" fmla="*/ 599144 w 59914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320362 w 599144"/>
                  <a:gd name="connsiteY7" fmla="*/ 23848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148619 w 599144"/>
                  <a:gd name="connsiteY6" fmla="*/ 182337 h 1999371"/>
                  <a:gd name="connsiteX7" fmla="*/ 320362 w 599144"/>
                  <a:gd name="connsiteY7" fmla="*/ 23848 h 1999371"/>
                  <a:gd name="connsiteX8" fmla="*/ 599144 w 599144"/>
                  <a:gd name="connsiteY8" fmla="*/ 0 h 1999371"/>
                  <a:gd name="connsiteX0" fmla="*/ 237978 w 578534"/>
                  <a:gd name="connsiteY0" fmla="*/ 1999371 h 1999371"/>
                  <a:gd name="connsiteX1" fmla="*/ 237978 w 578534"/>
                  <a:gd name="connsiteY1" fmla="*/ 827064 h 1999371"/>
                  <a:gd name="connsiteX2" fmla="*/ 179363 w 578534"/>
                  <a:gd name="connsiteY2" fmla="*/ 686387 h 1999371"/>
                  <a:gd name="connsiteX3" fmla="*/ 73855 w 578534"/>
                  <a:gd name="connsiteY3" fmla="*/ 592602 h 1999371"/>
                  <a:gd name="connsiteX4" fmla="*/ 0 w 578534"/>
                  <a:gd name="connsiteY4" fmla="*/ 479181 h 1999371"/>
                  <a:gd name="connsiteX5" fmla="*/ 128009 w 578534"/>
                  <a:gd name="connsiteY5" fmla="*/ 182337 h 1999371"/>
                  <a:gd name="connsiteX6" fmla="*/ 299752 w 578534"/>
                  <a:gd name="connsiteY6" fmla="*/ 23848 h 1999371"/>
                  <a:gd name="connsiteX7" fmla="*/ 578534 w 578534"/>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6548 w 511227"/>
                  <a:gd name="connsiteY3" fmla="*/ 592602 h 1999371"/>
                  <a:gd name="connsiteX4" fmla="*/ 0 w 511227"/>
                  <a:gd name="connsiteY4" fmla="*/ 485300 h 1999371"/>
                  <a:gd name="connsiteX5" fmla="*/ 60702 w 511227"/>
                  <a:gd name="connsiteY5" fmla="*/ 182337 h 1999371"/>
                  <a:gd name="connsiteX6" fmla="*/ 232445 w 511227"/>
                  <a:gd name="connsiteY6" fmla="*/ 23848 h 1999371"/>
                  <a:gd name="connsiteX7" fmla="*/ 511227 w 511227"/>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2000302 h 2000302"/>
                  <a:gd name="connsiteX1" fmla="*/ 182909 w 523465"/>
                  <a:gd name="connsiteY1" fmla="*/ 1036035 h 2000302"/>
                  <a:gd name="connsiteX2" fmla="*/ 124294 w 523465"/>
                  <a:gd name="connsiteY2" fmla="*/ 687318 h 2000302"/>
                  <a:gd name="connsiteX3" fmla="*/ 0 w 523465"/>
                  <a:gd name="connsiteY3" fmla="*/ 400567 h 2000302"/>
                  <a:gd name="connsiteX4" fmla="*/ 201851 w 523465"/>
                  <a:gd name="connsiteY4" fmla="*/ 49254 h 2000302"/>
                  <a:gd name="connsiteX5" fmla="*/ 523465 w 523465"/>
                  <a:gd name="connsiteY5" fmla="*/ 931 h 2000302"/>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50801 w 523465"/>
                  <a:gd name="connsiteY4" fmla="*/ 85036 h 1999371"/>
                  <a:gd name="connsiteX5" fmla="*/ 523465 w 523465"/>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28384 w 468940"/>
                  <a:gd name="connsiteY0" fmla="*/ 1999371 h 1999371"/>
                  <a:gd name="connsiteX1" fmla="*/ 128384 w 468940"/>
                  <a:gd name="connsiteY1" fmla="*/ 1035104 h 1999371"/>
                  <a:gd name="connsiteX2" fmla="*/ 69769 w 468940"/>
                  <a:gd name="connsiteY2" fmla="*/ 686387 h 1999371"/>
                  <a:gd name="connsiteX3" fmla="*/ 37257 w 468940"/>
                  <a:gd name="connsiteY3" fmla="*/ 350685 h 1999371"/>
                  <a:gd name="connsiteX4" fmla="*/ 196276 w 468940"/>
                  <a:gd name="connsiteY4" fmla="*/ 85036 h 1999371"/>
                  <a:gd name="connsiteX5" fmla="*/ 468940 w 468940"/>
                  <a:gd name="connsiteY5" fmla="*/ 0 h 1999371"/>
                  <a:gd name="connsiteX0" fmla="*/ 148735 w 489291"/>
                  <a:gd name="connsiteY0" fmla="*/ 1999371 h 1999371"/>
                  <a:gd name="connsiteX1" fmla="*/ 148735 w 489291"/>
                  <a:gd name="connsiteY1" fmla="*/ 1035104 h 1999371"/>
                  <a:gd name="connsiteX2" fmla="*/ 90120 w 489291"/>
                  <a:gd name="connsiteY2" fmla="*/ 686387 h 1999371"/>
                  <a:gd name="connsiteX3" fmla="*/ 27014 w 489291"/>
                  <a:gd name="connsiteY3" fmla="*/ 350685 h 1999371"/>
                  <a:gd name="connsiteX4" fmla="*/ 216627 w 489291"/>
                  <a:gd name="connsiteY4" fmla="*/ 85036 h 1999371"/>
                  <a:gd name="connsiteX5" fmla="*/ 489291 w 489291"/>
                  <a:gd name="connsiteY5" fmla="*/ 0 h 1999371"/>
                  <a:gd name="connsiteX0" fmla="*/ 142214 w 482770"/>
                  <a:gd name="connsiteY0" fmla="*/ 1999371 h 1999371"/>
                  <a:gd name="connsiteX1" fmla="*/ 142214 w 482770"/>
                  <a:gd name="connsiteY1" fmla="*/ 1035104 h 1999371"/>
                  <a:gd name="connsiteX2" fmla="*/ 114193 w 482770"/>
                  <a:gd name="connsiteY2" fmla="*/ 649674 h 1999371"/>
                  <a:gd name="connsiteX3" fmla="*/ 20493 w 482770"/>
                  <a:gd name="connsiteY3" fmla="*/ 350685 h 1999371"/>
                  <a:gd name="connsiteX4" fmla="*/ 210106 w 482770"/>
                  <a:gd name="connsiteY4" fmla="*/ 85036 h 1999371"/>
                  <a:gd name="connsiteX5" fmla="*/ 482770 w 482770"/>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65900 w 506456"/>
                  <a:gd name="connsiteY0" fmla="*/ 1999371 h 1999371"/>
                  <a:gd name="connsiteX1" fmla="*/ 165900 w 506456"/>
                  <a:gd name="connsiteY1" fmla="*/ 1035104 h 1999371"/>
                  <a:gd name="connsiteX2" fmla="*/ 137879 w 506456"/>
                  <a:gd name="connsiteY2" fmla="*/ 649674 h 1999371"/>
                  <a:gd name="connsiteX3" fmla="*/ 13585 w 506456"/>
                  <a:gd name="connsiteY3" fmla="*/ 332329 h 1999371"/>
                  <a:gd name="connsiteX4" fmla="*/ 197079 w 506456"/>
                  <a:gd name="connsiteY4" fmla="*/ 54442 h 1999371"/>
                  <a:gd name="connsiteX5" fmla="*/ 506456 w 506456"/>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942 w 493498"/>
                  <a:gd name="connsiteY0" fmla="*/ 2042203 h 2042203"/>
                  <a:gd name="connsiteX1" fmla="*/ 152942 w 493498"/>
                  <a:gd name="connsiteY1" fmla="*/ 1077936 h 2042203"/>
                  <a:gd name="connsiteX2" fmla="*/ 124921 w 493498"/>
                  <a:gd name="connsiteY2" fmla="*/ 692506 h 2042203"/>
                  <a:gd name="connsiteX3" fmla="*/ 627 w 493498"/>
                  <a:gd name="connsiteY3" fmla="*/ 375161 h 2042203"/>
                  <a:gd name="connsiteX4" fmla="*/ 171883 w 493498"/>
                  <a:gd name="connsiteY4" fmla="*/ 78918 h 2042203"/>
                  <a:gd name="connsiteX5" fmla="*/ 493498 w 493498"/>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419 w 492975"/>
                  <a:gd name="connsiteY0" fmla="*/ 2042203 h 2042203"/>
                  <a:gd name="connsiteX1" fmla="*/ 152419 w 492975"/>
                  <a:gd name="connsiteY1" fmla="*/ 1077936 h 2042203"/>
                  <a:gd name="connsiteX2" fmla="*/ 124398 w 492975"/>
                  <a:gd name="connsiteY2" fmla="*/ 692506 h 2042203"/>
                  <a:gd name="connsiteX3" fmla="*/ 104 w 492975"/>
                  <a:gd name="connsiteY3" fmla="*/ 375161 h 2042203"/>
                  <a:gd name="connsiteX4" fmla="*/ 195835 w 492975"/>
                  <a:gd name="connsiteY4" fmla="*/ 91155 h 2042203"/>
                  <a:gd name="connsiteX5" fmla="*/ 492975 w 492975"/>
                  <a:gd name="connsiteY5" fmla="*/ 0 h 2042203"/>
                  <a:gd name="connsiteX0" fmla="*/ 97416 w 437972"/>
                  <a:gd name="connsiteY0" fmla="*/ 2042203 h 2042203"/>
                  <a:gd name="connsiteX1" fmla="*/ 97416 w 437972"/>
                  <a:gd name="connsiteY1" fmla="*/ 1077936 h 2042203"/>
                  <a:gd name="connsiteX2" fmla="*/ 69395 w 437972"/>
                  <a:gd name="connsiteY2" fmla="*/ 692506 h 2042203"/>
                  <a:gd name="connsiteX3" fmla="*/ 171 w 437972"/>
                  <a:gd name="connsiteY3" fmla="*/ 344567 h 2042203"/>
                  <a:gd name="connsiteX4" fmla="*/ 140832 w 437972"/>
                  <a:gd name="connsiteY4" fmla="*/ 91155 h 2042203"/>
                  <a:gd name="connsiteX5" fmla="*/ 437972 w 437972"/>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128254 w 468810"/>
                  <a:gd name="connsiteY0" fmla="*/ 2042203 h 2042203"/>
                  <a:gd name="connsiteX1" fmla="*/ 128254 w 468810"/>
                  <a:gd name="connsiteY1" fmla="*/ 1077936 h 2042203"/>
                  <a:gd name="connsiteX2" fmla="*/ 100233 w 468810"/>
                  <a:gd name="connsiteY2" fmla="*/ 692506 h 2042203"/>
                  <a:gd name="connsiteX3" fmla="*/ 415 w 468810"/>
                  <a:gd name="connsiteY3" fmla="*/ 344567 h 2042203"/>
                  <a:gd name="connsiteX4" fmla="*/ 171670 w 468810"/>
                  <a:gd name="connsiteY4" fmla="*/ 91155 h 2042203"/>
                  <a:gd name="connsiteX5" fmla="*/ 468810 w 468810"/>
                  <a:gd name="connsiteY5" fmla="*/ 0 h 2042203"/>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71670 w 389265"/>
                  <a:gd name="connsiteY4" fmla="*/ 103393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7972 w 388983"/>
                  <a:gd name="connsiteY0" fmla="*/ 2054441 h 2054441"/>
                  <a:gd name="connsiteX1" fmla="*/ 127972 w 388983"/>
                  <a:gd name="connsiteY1" fmla="*/ 1090174 h 2054441"/>
                  <a:gd name="connsiteX2" fmla="*/ 99951 w 388983"/>
                  <a:gd name="connsiteY2" fmla="*/ 704744 h 2054441"/>
                  <a:gd name="connsiteX3" fmla="*/ 133 w 388983"/>
                  <a:gd name="connsiteY3" fmla="*/ 356805 h 2054441"/>
                  <a:gd name="connsiteX4" fmla="*/ 165269 w 388983"/>
                  <a:gd name="connsiteY4" fmla="*/ 97274 h 2054441"/>
                  <a:gd name="connsiteX5" fmla="*/ 388983 w 388983"/>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3 h 2054443"/>
                  <a:gd name="connsiteX1" fmla="*/ 127839 w 388850"/>
                  <a:gd name="connsiteY1" fmla="*/ 1090176 h 2054443"/>
                  <a:gd name="connsiteX2" fmla="*/ 99818 w 388850"/>
                  <a:gd name="connsiteY2" fmla="*/ 704746 h 2054443"/>
                  <a:gd name="connsiteX3" fmla="*/ 0 w 388850"/>
                  <a:gd name="connsiteY3" fmla="*/ 356807 h 2054443"/>
                  <a:gd name="connsiteX4" fmla="*/ 155958 w 388850"/>
                  <a:gd name="connsiteY4" fmla="*/ 91157 h 2054443"/>
                  <a:gd name="connsiteX5" fmla="*/ 388850 w 388850"/>
                  <a:gd name="connsiteY5" fmla="*/ 2 h 2054443"/>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1369 w 388850"/>
                  <a:gd name="connsiteY4" fmla="*/ 74332 h 2054445"/>
                  <a:gd name="connsiteX5" fmla="*/ 388850 w 388850"/>
                  <a:gd name="connsiteY5" fmla="*/ 4 h 2054445"/>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52 h 2054452"/>
                  <a:gd name="connsiteX1" fmla="*/ 127839 w 388850"/>
                  <a:gd name="connsiteY1" fmla="*/ 1090185 h 2054452"/>
                  <a:gd name="connsiteX2" fmla="*/ 99818 w 388850"/>
                  <a:gd name="connsiteY2" fmla="*/ 704755 h 2054452"/>
                  <a:gd name="connsiteX3" fmla="*/ 0 w 388850"/>
                  <a:gd name="connsiteY3" fmla="*/ 356816 h 2054452"/>
                  <a:gd name="connsiteX4" fmla="*/ 178904 w 388850"/>
                  <a:gd name="connsiteY4" fmla="*/ 55982 h 2054452"/>
                  <a:gd name="connsiteX5" fmla="*/ 388850 w 388850"/>
                  <a:gd name="connsiteY5" fmla="*/ 11 h 2054452"/>
                  <a:gd name="connsiteX0" fmla="*/ 127839 w 388850"/>
                  <a:gd name="connsiteY0" fmla="*/ 2054449 h 2054449"/>
                  <a:gd name="connsiteX1" fmla="*/ 127839 w 388850"/>
                  <a:gd name="connsiteY1" fmla="*/ 1090182 h 2054449"/>
                  <a:gd name="connsiteX2" fmla="*/ 99818 w 388850"/>
                  <a:gd name="connsiteY2" fmla="*/ 704752 h 2054449"/>
                  <a:gd name="connsiteX3" fmla="*/ 0 w 388850"/>
                  <a:gd name="connsiteY3" fmla="*/ 356813 h 2054449"/>
                  <a:gd name="connsiteX4" fmla="*/ 178904 w 388850"/>
                  <a:gd name="connsiteY4" fmla="*/ 55979 h 2054449"/>
                  <a:gd name="connsiteX5" fmla="*/ 388850 w 388850"/>
                  <a:gd name="connsiteY5" fmla="*/ 8 h 2054449"/>
                  <a:gd name="connsiteX0" fmla="*/ 127839 w 388850"/>
                  <a:gd name="connsiteY0" fmla="*/ 2054448 h 2054448"/>
                  <a:gd name="connsiteX1" fmla="*/ 127839 w 388850"/>
                  <a:gd name="connsiteY1" fmla="*/ 1090181 h 2054448"/>
                  <a:gd name="connsiteX2" fmla="*/ 99818 w 388850"/>
                  <a:gd name="connsiteY2" fmla="*/ 704751 h 2054448"/>
                  <a:gd name="connsiteX3" fmla="*/ 0 w 388850"/>
                  <a:gd name="connsiteY3" fmla="*/ 356812 h 2054448"/>
                  <a:gd name="connsiteX4" fmla="*/ 178904 w 388850"/>
                  <a:gd name="connsiteY4" fmla="*/ 55978 h 2054448"/>
                  <a:gd name="connsiteX5" fmla="*/ 388850 w 388850"/>
                  <a:gd name="connsiteY5" fmla="*/ 7 h 2054448"/>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19830 w 388850"/>
                  <a:gd name="connsiteY0" fmla="*/ 1389675 h 1389675"/>
                  <a:gd name="connsiteX1" fmla="*/ 127839 w 388850"/>
                  <a:gd name="connsiteY1" fmla="*/ 1090178 h 1389675"/>
                  <a:gd name="connsiteX2" fmla="*/ 99818 w 388850"/>
                  <a:gd name="connsiteY2" fmla="*/ 704748 h 1389675"/>
                  <a:gd name="connsiteX3" fmla="*/ 0 w 388850"/>
                  <a:gd name="connsiteY3" fmla="*/ 356809 h 1389675"/>
                  <a:gd name="connsiteX4" fmla="*/ 155958 w 388850"/>
                  <a:gd name="connsiteY4" fmla="*/ 68213 h 1389675"/>
                  <a:gd name="connsiteX5" fmla="*/ 388850 w 388850"/>
                  <a:gd name="connsiteY5" fmla="*/ 4 h 1389675"/>
                  <a:gd name="connsiteX0" fmla="*/ 127839 w 388850"/>
                  <a:gd name="connsiteY0" fmla="*/ 1385670 h 1385670"/>
                  <a:gd name="connsiteX1" fmla="*/ 127839 w 388850"/>
                  <a:gd name="connsiteY1" fmla="*/ 1090178 h 1385670"/>
                  <a:gd name="connsiteX2" fmla="*/ 99818 w 388850"/>
                  <a:gd name="connsiteY2" fmla="*/ 704748 h 1385670"/>
                  <a:gd name="connsiteX3" fmla="*/ 0 w 388850"/>
                  <a:gd name="connsiteY3" fmla="*/ 356809 h 1385670"/>
                  <a:gd name="connsiteX4" fmla="*/ 155958 w 388850"/>
                  <a:gd name="connsiteY4" fmla="*/ 68213 h 1385670"/>
                  <a:gd name="connsiteX5" fmla="*/ 388850 w 388850"/>
                  <a:gd name="connsiteY5" fmla="*/ 4 h 13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850" h="1385670">
                    <a:moveTo>
                      <a:pt x="127839" y="1385670"/>
                    </a:moveTo>
                    <a:lnTo>
                      <a:pt x="127839" y="1090178"/>
                    </a:lnTo>
                    <a:cubicBezTo>
                      <a:pt x="129717" y="1009633"/>
                      <a:pt x="138406" y="809713"/>
                      <a:pt x="99818" y="704748"/>
                    </a:cubicBezTo>
                    <a:cubicBezTo>
                      <a:pt x="44109" y="533699"/>
                      <a:pt x="6757" y="481966"/>
                      <a:pt x="0" y="356809"/>
                    </a:cubicBezTo>
                    <a:cubicBezTo>
                      <a:pt x="4767" y="231089"/>
                      <a:pt x="77893" y="113404"/>
                      <a:pt x="155958" y="68213"/>
                    </a:cubicBezTo>
                    <a:cubicBezTo>
                      <a:pt x="215239" y="29667"/>
                      <a:pt x="305784" y="-380"/>
                      <a:pt x="388850" y="4"/>
                    </a:cubicBezTo>
                  </a:path>
                </a:pathLst>
              </a:cu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orma livre: Forma 17">
                <a:extLst>
                  <a:ext uri="{FF2B5EF4-FFF2-40B4-BE49-F238E27FC236}">
                    <a16:creationId xmlns:a16="http://schemas.microsoft.com/office/drawing/2014/main" id="{DA959F52-2321-4A16-9210-AA5F8B977E59}"/>
                  </a:ext>
                </a:extLst>
              </p:cNvPr>
              <p:cNvSpPr/>
              <p:nvPr/>
            </p:nvSpPr>
            <p:spPr>
              <a:xfrm flipH="1" flipV="1">
                <a:off x="1482753" y="3288558"/>
                <a:ext cx="246634" cy="878882"/>
              </a:xfrm>
              <a:custGeom>
                <a:avLst/>
                <a:gdLst>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46184 w 586154"/>
                  <a:gd name="connsiteY7" fmla="*/ 1172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80474 w 609014"/>
                  <a:gd name="connsiteY7" fmla="*/ 2696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60832 h 1960832"/>
                  <a:gd name="connsiteX1" fmla="*/ 245598 w 609014"/>
                  <a:gd name="connsiteY1" fmla="*/ 788525 h 1960832"/>
                  <a:gd name="connsiteX2" fmla="*/ 186983 w 609014"/>
                  <a:gd name="connsiteY2" fmla="*/ 647848 h 1960832"/>
                  <a:gd name="connsiteX3" fmla="*/ 81475 w 609014"/>
                  <a:gd name="connsiteY3" fmla="*/ 554063 h 1960832"/>
                  <a:gd name="connsiteX4" fmla="*/ 22860 w 609014"/>
                  <a:gd name="connsiteY4" fmla="*/ 436832 h 1960832"/>
                  <a:gd name="connsiteX5" fmla="*/ 0 w 609014"/>
                  <a:gd name="connsiteY5" fmla="*/ 260986 h 1960832"/>
                  <a:gd name="connsiteX6" fmla="*/ 74441 w 609014"/>
                  <a:gd name="connsiteY6" fmla="*/ 100966 h 1960832"/>
                  <a:gd name="connsiteX7" fmla="*/ 246184 w 609014"/>
                  <a:gd name="connsiteY7" fmla="*/ 3665 h 1960832"/>
                  <a:gd name="connsiteX8" fmla="*/ 452804 w 609014"/>
                  <a:gd name="connsiteY8" fmla="*/ 22421 h 1960832"/>
                  <a:gd name="connsiteX9" fmla="*/ 609014 w 609014"/>
                  <a:gd name="connsiteY9" fmla="*/ 14801 h 1960832"/>
                  <a:gd name="connsiteX0" fmla="*/ 245598 w 609014"/>
                  <a:gd name="connsiteY0" fmla="*/ 1987941 h 1987941"/>
                  <a:gd name="connsiteX1" fmla="*/ 245598 w 609014"/>
                  <a:gd name="connsiteY1" fmla="*/ 815634 h 1987941"/>
                  <a:gd name="connsiteX2" fmla="*/ 186983 w 609014"/>
                  <a:gd name="connsiteY2" fmla="*/ 674957 h 1987941"/>
                  <a:gd name="connsiteX3" fmla="*/ 81475 w 609014"/>
                  <a:gd name="connsiteY3" fmla="*/ 581172 h 1987941"/>
                  <a:gd name="connsiteX4" fmla="*/ 22860 w 609014"/>
                  <a:gd name="connsiteY4" fmla="*/ 463941 h 1987941"/>
                  <a:gd name="connsiteX5" fmla="*/ 0 w 609014"/>
                  <a:gd name="connsiteY5" fmla="*/ 288095 h 1987941"/>
                  <a:gd name="connsiteX6" fmla="*/ 74441 w 609014"/>
                  <a:gd name="connsiteY6" fmla="*/ 128075 h 1987941"/>
                  <a:gd name="connsiteX7" fmla="*/ 246184 w 609014"/>
                  <a:gd name="connsiteY7" fmla="*/ 30774 h 1987941"/>
                  <a:gd name="connsiteX8" fmla="*/ 426134 w 609014"/>
                  <a:gd name="connsiteY8" fmla="*/ 0 h 1987941"/>
                  <a:gd name="connsiteX9" fmla="*/ 609014 w 609014"/>
                  <a:gd name="connsiteY9" fmla="*/ 41910 h 1987941"/>
                  <a:gd name="connsiteX0" fmla="*/ 245598 w 589964"/>
                  <a:gd name="connsiteY0" fmla="*/ 1987941 h 1987941"/>
                  <a:gd name="connsiteX1" fmla="*/ 245598 w 589964"/>
                  <a:gd name="connsiteY1" fmla="*/ 815634 h 1987941"/>
                  <a:gd name="connsiteX2" fmla="*/ 186983 w 589964"/>
                  <a:gd name="connsiteY2" fmla="*/ 674957 h 1987941"/>
                  <a:gd name="connsiteX3" fmla="*/ 81475 w 589964"/>
                  <a:gd name="connsiteY3" fmla="*/ 581172 h 1987941"/>
                  <a:gd name="connsiteX4" fmla="*/ 22860 w 589964"/>
                  <a:gd name="connsiteY4" fmla="*/ 463941 h 1987941"/>
                  <a:gd name="connsiteX5" fmla="*/ 0 w 589964"/>
                  <a:gd name="connsiteY5" fmla="*/ 288095 h 1987941"/>
                  <a:gd name="connsiteX6" fmla="*/ 74441 w 589964"/>
                  <a:gd name="connsiteY6" fmla="*/ 128075 h 1987941"/>
                  <a:gd name="connsiteX7" fmla="*/ 246184 w 589964"/>
                  <a:gd name="connsiteY7" fmla="*/ 30774 h 1987941"/>
                  <a:gd name="connsiteX8" fmla="*/ 426134 w 589964"/>
                  <a:gd name="connsiteY8" fmla="*/ 0 h 1987941"/>
                  <a:gd name="connsiteX9" fmla="*/ 589964 w 589964"/>
                  <a:gd name="connsiteY9" fmla="*/ 0 h 198794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26134 w 586154"/>
                  <a:gd name="connsiteY8" fmla="*/ 1143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6760 w 587316"/>
                  <a:gd name="connsiteY0" fmla="*/ 1999371 h 1999371"/>
                  <a:gd name="connsiteX1" fmla="*/ 246760 w 587316"/>
                  <a:gd name="connsiteY1" fmla="*/ 827064 h 1999371"/>
                  <a:gd name="connsiteX2" fmla="*/ 188145 w 587316"/>
                  <a:gd name="connsiteY2" fmla="*/ 686387 h 1999371"/>
                  <a:gd name="connsiteX3" fmla="*/ 82637 w 587316"/>
                  <a:gd name="connsiteY3" fmla="*/ 592602 h 1999371"/>
                  <a:gd name="connsiteX4" fmla="*/ 8782 w 587316"/>
                  <a:gd name="connsiteY4" fmla="*/ 479181 h 1999371"/>
                  <a:gd name="connsiteX5" fmla="*/ 1162 w 587316"/>
                  <a:gd name="connsiteY5" fmla="*/ 299525 h 1999371"/>
                  <a:gd name="connsiteX6" fmla="*/ 75603 w 587316"/>
                  <a:gd name="connsiteY6" fmla="*/ 139505 h 1999371"/>
                  <a:gd name="connsiteX7" fmla="*/ 247346 w 587316"/>
                  <a:gd name="connsiteY7" fmla="*/ 42204 h 1999371"/>
                  <a:gd name="connsiteX8" fmla="*/ 415866 w 587316"/>
                  <a:gd name="connsiteY8" fmla="*/ 7620 h 1999371"/>
                  <a:gd name="connsiteX9" fmla="*/ 587316 w 587316"/>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427694 w 599144"/>
                  <a:gd name="connsiteY8" fmla="*/ 7620 h 1999371"/>
                  <a:gd name="connsiteX9" fmla="*/ 599144 w 59914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320362 w 599144"/>
                  <a:gd name="connsiteY7" fmla="*/ 23848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148619 w 599144"/>
                  <a:gd name="connsiteY6" fmla="*/ 182337 h 1999371"/>
                  <a:gd name="connsiteX7" fmla="*/ 320362 w 599144"/>
                  <a:gd name="connsiteY7" fmla="*/ 23848 h 1999371"/>
                  <a:gd name="connsiteX8" fmla="*/ 599144 w 599144"/>
                  <a:gd name="connsiteY8" fmla="*/ 0 h 1999371"/>
                  <a:gd name="connsiteX0" fmla="*/ 237978 w 578534"/>
                  <a:gd name="connsiteY0" fmla="*/ 1999371 h 1999371"/>
                  <a:gd name="connsiteX1" fmla="*/ 237978 w 578534"/>
                  <a:gd name="connsiteY1" fmla="*/ 827064 h 1999371"/>
                  <a:gd name="connsiteX2" fmla="*/ 179363 w 578534"/>
                  <a:gd name="connsiteY2" fmla="*/ 686387 h 1999371"/>
                  <a:gd name="connsiteX3" fmla="*/ 73855 w 578534"/>
                  <a:gd name="connsiteY3" fmla="*/ 592602 h 1999371"/>
                  <a:gd name="connsiteX4" fmla="*/ 0 w 578534"/>
                  <a:gd name="connsiteY4" fmla="*/ 479181 h 1999371"/>
                  <a:gd name="connsiteX5" fmla="*/ 128009 w 578534"/>
                  <a:gd name="connsiteY5" fmla="*/ 182337 h 1999371"/>
                  <a:gd name="connsiteX6" fmla="*/ 299752 w 578534"/>
                  <a:gd name="connsiteY6" fmla="*/ 23848 h 1999371"/>
                  <a:gd name="connsiteX7" fmla="*/ 578534 w 578534"/>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6548 w 511227"/>
                  <a:gd name="connsiteY3" fmla="*/ 592602 h 1999371"/>
                  <a:gd name="connsiteX4" fmla="*/ 0 w 511227"/>
                  <a:gd name="connsiteY4" fmla="*/ 485300 h 1999371"/>
                  <a:gd name="connsiteX5" fmla="*/ 60702 w 511227"/>
                  <a:gd name="connsiteY5" fmla="*/ 182337 h 1999371"/>
                  <a:gd name="connsiteX6" fmla="*/ 232445 w 511227"/>
                  <a:gd name="connsiteY6" fmla="*/ 23848 h 1999371"/>
                  <a:gd name="connsiteX7" fmla="*/ 511227 w 511227"/>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2000302 h 2000302"/>
                  <a:gd name="connsiteX1" fmla="*/ 182909 w 523465"/>
                  <a:gd name="connsiteY1" fmla="*/ 1036035 h 2000302"/>
                  <a:gd name="connsiteX2" fmla="*/ 124294 w 523465"/>
                  <a:gd name="connsiteY2" fmla="*/ 687318 h 2000302"/>
                  <a:gd name="connsiteX3" fmla="*/ 0 w 523465"/>
                  <a:gd name="connsiteY3" fmla="*/ 400567 h 2000302"/>
                  <a:gd name="connsiteX4" fmla="*/ 201851 w 523465"/>
                  <a:gd name="connsiteY4" fmla="*/ 49254 h 2000302"/>
                  <a:gd name="connsiteX5" fmla="*/ 523465 w 523465"/>
                  <a:gd name="connsiteY5" fmla="*/ 931 h 2000302"/>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50801 w 523465"/>
                  <a:gd name="connsiteY4" fmla="*/ 85036 h 1999371"/>
                  <a:gd name="connsiteX5" fmla="*/ 523465 w 523465"/>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28384 w 468940"/>
                  <a:gd name="connsiteY0" fmla="*/ 1999371 h 1999371"/>
                  <a:gd name="connsiteX1" fmla="*/ 128384 w 468940"/>
                  <a:gd name="connsiteY1" fmla="*/ 1035104 h 1999371"/>
                  <a:gd name="connsiteX2" fmla="*/ 69769 w 468940"/>
                  <a:gd name="connsiteY2" fmla="*/ 686387 h 1999371"/>
                  <a:gd name="connsiteX3" fmla="*/ 37257 w 468940"/>
                  <a:gd name="connsiteY3" fmla="*/ 350685 h 1999371"/>
                  <a:gd name="connsiteX4" fmla="*/ 196276 w 468940"/>
                  <a:gd name="connsiteY4" fmla="*/ 85036 h 1999371"/>
                  <a:gd name="connsiteX5" fmla="*/ 468940 w 468940"/>
                  <a:gd name="connsiteY5" fmla="*/ 0 h 1999371"/>
                  <a:gd name="connsiteX0" fmla="*/ 148735 w 489291"/>
                  <a:gd name="connsiteY0" fmla="*/ 1999371 h 1999371"/>
                  <a:gd name="connsiteX1" fmla="*/ 148735 w 489291"/>
                  <a:gd name="connsiteY1" fmla="*/ 1035104 h 1999371"/>
                  <a:gd name="connsiteX2" fmla="*/ 90120 w 489291"/>
                  <a:gd name="connsiteY2" fmla="*/ 686387 h 1999371"/>
                  <a:gd name="connsiteX3" fmla="*/ 27014 w 489291"/>
                  <a:gd name="connsiteY3" fmla="*/ 350685 h 1999371"/>
                  <a:gd name="connsiteX4" fmla="*/ 216627 w 489291"/>
                  <a:gd name="connsiteY4" fmla="*/ 85036 h 1999371"/>
                  <a:gd name="connsiteX5" fmla="*/ 489291 w 489291"/>
                  <a:gd name="connsiteY5" fmla="*/ 0 h 1999371"/>
                  <a:gd name="connsiteX0" fmla="*/ 142214 w 482770"/>
                  <a:gd name="connsiteY0" fmla="*/ 1999371 h 1999371"/>
                  <a:gd name="connsiteX1" fmla="*/ 142214 w 482770"/>
                  <a:gd name="connsiteY1" fmla="*/ 1035104 h 1999371"/>
                  <a:gd name="connsiteX2" fmla="*/ 114193 w 482770"/>
                  <a:gd name="connsiteY2" fmla="*/ 649674 h 1999371"/>
                  <a:gd name="connsiteX3" fmla="*/ 20493 w 482770"/>
                  <a:gd name="connsiteY3" fmla="*/ 350685 h 1999371"/>
                  <a:gd name="connsiteX4" fmla="*/ 210106 w 482770"/>
                  <a:gd name="connsiteY4" fmla="*/ 85036 h 1999371"/>
                  <a:gd name="connsiteX5" fmla="*/ 482770 w 482770"/>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65900 w 506456"/>
                  <a:gd name="connsiteY0" fmla="*/ 1999371 h 1999371"/>
                  <a:gd name="connsiteX1" fmla="*/ 165900 w 506456"/>
                  <a:gd name="connsiteY1" fmla="*/ 1035104 h 1999371"/>
                  <a:gd name="connsiteX2" fmla="*/ 137879 w 506456"/>
                  <a:gd name="connsiteY2" fmla="*/ 649674 h 1999371"/>
                  <a:gd name="connsiteX3" fmla="*/ 13585 w 506456"/>
                  <a:gd name="connsiteY3" fmla="*/ 332329 h 1999371"/>
                  <a:gd name="connsiteX4" fmla="*/ 197079 w 506456"/>
                  <a:gd name="connsiteY4" fmla="*/ 54442 h 1999371"/>
                  <a:gd name="connsiteX5" fmla="*/ 506456 w 506456"/>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942 w 493498"/>
                  <a:gd name="connsiteY0" fmla="*/ 2042203 h 2042203"/>
                  <a:gd name="connsiteX1" fmla="*/ 152942 w 493498"/>
                  <a:gd name="connsiteY1" fmla="*/ 1077936 h 2042203"/>
                  <a:gd name="connsiteX2" fmla="*/ 124921 w 493498"/>
                  <a:gd name="connsiteY2" fmla="*/ 692506 h 2042203"/>
                  <a:gd name="connsiteX3" fmla="*/ 627 w 493498"/>
                  <a:gd name="connsiteY3" fmla="*/ 375161 h 2042203"/>
                  <a:gd name="connsiteX4" fmla="*/ 171883 w 493498"/>
                  <a:gd name="connsiteY4" fmla="*/ 78918 h 2042203"/>
                  <a:gd name="connsiteX5" fmla="*/ 493498 w 493498"/>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419 w 492975"/>
                  <a:gd name="connsiteY0" fmla="*/ 2042203 h 2042203"/>
                  <a:gd name="connsiteX1" fmla="*/ 152419 w 492975"/>
                  <a:gd name="connsiteY1" fmla="*/ 1077936 h 2042203"/>
                  <a:gd name="connsiteX2" fmla="*/ 124398 w 492975"/>
                  <a:gd name="connsiteY2" fmla="*/ 692506 h 2042203"/>
                  <a:gd name="connsiteX3" fmla="*/ 104 w 492975"/>
                  <a:gd name="connsiteY3" fmla="*/ 375161 h 2042203"/>
                  <a:gd name="connsiteX4" fmla="*/ 195835 w 492975"/>
                  <a:gd name="connsiteY4" fmla="*/ 91155 h 2042203"/>
                  <a:gd name="connsiteX5" fmla="*/ 492975 w 492975"/>
                  <a:gd name="connsiteY5" fmla="*/ 0 h 2042203"/>
                  <a:gd name="connsiteX0" fmla="*/ 97416 w 437972"/>
                  <a:gd name="connsiteY0" fmla="*/ 2042203 h 2042203"/>
                  <a:gd name="connsiteX1" fmla="*/ 97416 w 437972"/>
                  <a:gd name="connsiteY1" fmla="*/ 1077936 h 2042203"/>
                  <a:gd name="connsiteX2" fmla="*/ 69395 w 437972"/>
                  <a:gd name="connsiteY2" fmla="*/ 692506 h 2042203"/>
                  <a:gd name="connsiteX3" fmla="*/ 171 w 437972"/>
                  <a:gd name="connsiteY3" fmla="*/ 344567 h 2042203"/>
                  <a:gd name="connsiteX4" fmla="*/ 140832 w 437972"/>
                  <a:gd name="connsiteY4" fmla="*/ 91155 h 2042203"/>
                  <a:gd name="connsiteX5" fmla="*/ 437972 w 437972"/>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128254 w 468810"/>
                  <a:gd name="connsiteY0" fmla="*/ 2042203 h 2042203"/>
                  <a:gd name="connsiteX1" fmla="*/ 128254 w 468810"/>
                  <a:gd name="connsiteY1" fmla="*/ 1077936 h 2042203"/>
                  <a:gd name="connsiteX2" fmla="*/ 100233 w 468810"/>
                  <a:gd name="connsiteY2" fmla="*/ 692506 h 2042203"/>
                  <a:gd name="connsiteX3" fmla="*/ 415 w 468810"/>
                  <a:gd name="connsiteY3" fmla="*/ 344567 h 2042203"/>
                  <a:gd name="connsiteX4" fmla="*/ 171670 w 468810"/>
                  <a:gd name="connsiteY4" fmla="*/ 91155 h 2042203"/>
                  <a:gd name="connsiteX5" fmla="*/ 468810 w 468810"/>
                  <a:gd name="connsiteY5" fmla="*/ 0 h 2042203"/>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71670 w 389265"/>
                  <a:gd name="connsiteY4" fmla="*/ 103393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7972 w 388983"/>
                  <a:gd name="connsiteY0" fmla="*/ 2054441 h 2054441"/>
                  <a:gd name="connsiteX1" fmla="*/ 127972 w 388983"/>
                  <a:gd name="connsiteY1" fmla="*/ 1090174 h 2054441"/>
                  <a:gd name="connsiteX2" fmla="*/ 99951 w 388983"/>
                  <a:gd name="connsiteY2" fmla="*/ 704744 h 2054441"/>
                  <a:gd name="connsiteX3" fmla="*/ 133 w 388983"/>
                  <a:gd name="connsiteY3" fmla="*/ 356805 h 2054441"/>
                  <a:gd name="connsiteX4" fmla="*/ 165269 w 388983"/>
                  <a:gd name="connsiteY4" fmla="*/ 97274 h 2054441"/>
                  <a:gd name="connsiteX5" fmla="*/ 388983 w 388983"/>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3 h 2054443"/>
                  <a:gd name="connsiteX1" fmla="*/ 127839 w 388850"/>
                  <a:gd name="connsiteY1" fmla="*/ 1090176 h 2054443"/>
                  <a:gd name="connsiteX2" fmla="*/ 99818 w 388850"/>
                  <a:gd name="connsiteY2" fmla="*/ 704746 h 2054443"/>
                  <a:gd name="connsiteX3" fmla="*/ 0 w 388850"/>
                  <a:gd name="connsiteY3" fmla="*/ 356807 h 2054443"/>
                  <a:gd name="connsiteX4" fmla="*/ 155958 w 388850"/>
                  <a:gd name="connsiteY4" fmla="*/ 91157 h 2054443"/>
                  <a:gd name="connsiteX5" fmla="*/ 388850 w 388850"/>
                  <a:gd name="connsiteY5" fmla="*/ 2 h 2054443"/>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1369 w 388850"/>
                  <a:gd name="connsiteY4" fmla="*/ 74332 h 2054445"/>
                  <a:gd name="connsiteX5" fmla="*/ 388850 w 388850"/>
                  <a:gd name="connsiteY5" fmla="*/ 4 h 2054445"/>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52 h 2054452"/>
                  <a:gd name="connsiteX1" fmla="*/ 127839 w 388850"/>
                  <a:gd name="connsiteY1" fmla="*/ 1090185 h 2054452"/>
                  <a:gd name="connsiteX2" fmla="*/ 99818 w 388850"/>
                  <a:gd name="connsiteY2" fmla="*/ 704755 h 2054452"/>
                  <a:gd name="connsiteX3" fmla="*/ 0 w 388850"/>
                  <a:gd name="connsiteY3" fmla="*/ 356816 h 2054452"/>
                  <a:gd name="connsiteX4" fmla="*/ 178904 w 388850"/>
                  <a:gd name="connsiteY4" fmla="*/ 55982 h 2054452"/>
                  <a:gd name="connsiteX5" fmla="*/ 388850 w 388850"/>
                  <a:gd name="connsiteY5" fmla="*/ 11 h 2054452"/>
                  <a:gd name="connsiteX0" fmla="*/ 127839 w 388850"/>
                  <a:gd name="connsiteY0" fmla="*/ 2054449 h 2054449"/>
                  <a:gd name="connsiteX1" fmla="*/ 127839 w 388850"/>
                  <a:gd name="connsiteY1" fmla="*/ 1090182 h 2054449"/>
                  <a:gd name="connsiteX2" fmla="*/ 99818 w 388850"/>
                  <a:gd name="connsiteY2" fmla="*/ 704752 h 2054449"/>
                  <a:gd name="connsiteX3" fmla="*/ 0 w 388850"/>
                  <a:gd name="connsiteY3" fmla="*/ 356813 h 2054449"/>
                  <a:gd name="connsiteX4" fmla="*/ 178904 w 388850"/>
                  <a:gd name="connsiteY4" fmla="*/ 55979 h 2054449"/>
                  <a:gd name="connsiteX5" fmla="*/ 388850 w 388850"/>
                  <a:gd name="connsiteY5" fmla="*/ 8 h 2054449"/>
                  <a:gd name="connsiteX0" fmla="*/ 127839 w 388850"/>
                  <a:gd name="connsiteY0" fmla="*/ 2054448 h 2054448"/>
                  <a:gd name="connsiteX1" fmla="*/ 127839 w 388850"/>
                  <a:gd name="connsiteY1" fmla="*/ 1090181 h 2054448"/>
                  <a:gd name="connsiteX2" fmla="*/ 99818 w 388850"/>
                  <a:gd name="connsiteY2" fmla="*/ 704751 h 2054448"/>
                  <a:gd name="connsiteX3" fmla="*/ 0 w 388850"/>
                  <a:gd name="connsiteY3" fmla="*/ 356812 h 2054448"/>
                  <a:gd name="connsiteX4" fmla="*/ 178904 w 388850"/>
                  <a:gd name="connsiteY4" fmla="*/ 55978 h 2054448"/>
                  <a:gd name="connsiteX5" fmla="*/ 388850 w 388850"/>
                  <a:gd name="connsiteY5" fmla="*/ 7 h 2054448"/>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19830 w 388850"/>
                  <a:gd name="connsiteY0" fmla="*/ 1389675 h 1389675"/>
                  <a:gd name="connsiteX1" fmla="*/ 127839 w 388850"/>
                  <a:gd name="connsiteY1" fmla="*/ 1090178 h 1389675"/>
                  <a:gd name="connsiteX2" fmla="*/ 99818 w 388850"/>
                  <a:gd name="connsiteY2" fmla="*/ 704748 h 1389675"/>
                  <a:gd name="connsiteX3" fmla="*/ 0 w 388850"/>
                  <a:gd name="connsiteY3" fmla="*/ 356809 h 1389675"/>
                  <a:gd name="connsiteX4" fmla="*/ 155958 w 388850"/>
                  <a:gd name="connsiteY4" fmla="*/ 68213 h 1389675"/>
                  <a:gd name="connsiteX5" fmla="*/ 388850 w 388850"/>
                  <a:gd name="connsiteY5" fmla="*/ 4 h 1389675"/>
                  <a:gd name="connsiteX0" fmla="*/ 127839 w 388850"/>
                  <a:gd name="connsiteY0" fmla="*/ 1385670 h 1385670"/>
                  <a:gd name="connsiteX1" fmla="*/ 127839 w 388850"/>
                  <a:gd name="connsiteY1" fmla="*/ 1090178 h 1385670"/>
                  <a:gd name="connsiteX2" fmla="*/ 99818 w 388850"/>
                  <a:gd name="connsiteY2" fmla="*/ 704748 h 1385670"/>
                  <a:gd name="connsiteX3" fmla="*/ 0 w 388850"/>
                  <a:gd name="connsiteY3" fmla="*/ 356809 h 1385670"/>
                  <a:gd name="connsiteX4" fmla="*/ 155958 w 388850"/>
                  <a:gd name="connsiteY4" fmla="*/ 68213 h 1385670"/>
                  <a:gd name="connsiteX5" fmla="*/ 388850 w 388850"/>
                  <a:gd name="connsiteY5" fmla="*/ 4 h 13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850" h="1385670">
                    <a:moveTo>
                      <a:pt x="127839" y="1385670"/>
                    </a:moveTo>
                    <a:lnTo>
                      <a:pt x="127839" y="1090178"/>
                    </a:lnTo>
                    <a:cubicBezTo>
                      <a:pt x="129717" y="1009633"/>
                      <a:pt x="138406" y="809713"/>
                      <a:pt x="99818" y="704748"/>
                    </a:cubicBezTo>
                    <a:cubicBezTo>
                      <a:pt x="44109" y="533699"/>
                      <a:pt x="6757" y="481966"/>
                      <a:pt x="0" y="356809"/>
                    </a:cubicBezTo>
                    <a:cubicBezTo>
                      <a:pt x="4767" y="231089"/>
                      <a:pt x="77893" y="113404"/>
                      <a:pt x="155958" y="68213"/>
                    </a:cubicBezTo>
                    <a:cubicBezTo>
                      <a:pt x="215239" y="29667"/>
                      <a:pt x="305784" y="-380"/>
                      <a:pt x="388850" y="4"/>
                    </a:cubicBezTo>
                  </a:path>
                </a:pathLst>
              </a:cu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9" name="Agrupar 198">
            <a:extLst>
              <a:ext uri="{FF2B5EF4-FFF2-40B4-BE49-F238E27FC236}">
                <a16:creationId xmlns:a16="http://schemas.microsoft.com/office/drawing/2014/main" id="{3B7F1BAB-D943-4AF6-97F1-4BE66C96D05C}"/>
              </a:ext>
            </a:extLst>
          </p:cNvPr>
          <p:cNvGrpSpPr/>
          <p:nvPr/>
        </p:nvGrpSpPr>
        <p:grpSpPr>
          <a:xfrm>
            <a:off x="1213874" y="3609871"/>
            <a:ext cx="3049072" cy="840748"/>
            <a:chOff x="1213874" y="3609871"/>
            <a:chExt cx="3049072" cy="840748"/>
          </a:xfrm>
        </p:grpSpPr>
        <p:sp>
          <p:nvSpPr>
            <p:cNvPr id="30" name="CaixaDeTexto 29">
              <a:extLst>
                <a:ext uri="{FF2B5EF4-FFF2-40B4-BE49-F238E27FC236}">
                  <a16:creationId xmlns:a16="http://schemas.microsoft.com/office/drawing/2014/main" id="{38ACE959-58EE-4AE9-8BD7-C57A1ADF3F9E}"/>
                </a:ext>
              </a:extLst>
            </p:cNvPr>
            <p:cNvSpPr txBox="1"/>
            <p:nvPr/>
          </p:nvSpPr>
          <p:spPr>
            <a:xfrm>
              <a:off x="3417016" y="3977646"/>
              <a:ext cx="845930" cy="461665"/>
            </a:xfrm>
            <a:prstGeom prst="rect">
              <a:avLst/>
            </a:prstGeom>
            <a:noFill/>
          </p:spPr>
          <p:txBody>
            <a:bodyPr wrap="square" rtlCol="0">
              <a:spAutoFit/>
            </a:bodyPr>
            <a:lstStyle/>
            <a:p>
              <a:pPr algn="ctr"/>
              <a:r>
                <a:rPr lang="pt-PT" sz="1200"/>
                <a:t>osso trabecular</a:t>
              </a:r>
              <a:endParaRPr lang="en-GB" sz="1200"/>
            </a:p>
          </p:txBody>
        </p:sp>
        <p:sp>
          <p:nvSpPr>
            <p:cNvPr id="31" name="CaixaDeTexto 30">
              <a:extLst>
                <a:ext uri="{FF2B5EF4-FFF2-40B4-BE49-F238E27FC236}">
                  <a16:creationId xmlns:a16="http://schemas.microsoft.com/office/drawing/2014/main" id="{1AABA596-6BB7-4FD5-A79F-8FC9151278BA}"/>
                </a:ext>
              </a:extLst>
            </p:cNvPr>
            <p:cNvSpPr txBox="1"/>
            <p:nvPr/>
          </p:nvSpPr>
          <p:spPr>
            <a:xfrm>
              <a:off x="2768528" y="3614898"/>
              <a:ext cx="953780" cy="461665"/>
            </a:xfrm>
            <a:prstGeom prst="rect">
              <a:avLst/>
            </a:prstGeom>
            <a:noFill/>
          </p:spPr>
          <p:txBody>
            <a:bodyPr wrap="square" rtlCol="0">
              <a:spAutoFit/>
            </a:bodyPr>
            <a:lstStyle/>
            <a:p>
              <a:pPr algn="ctr"/>
              <a:r>
                <a:rPr lang="pt-PT" sz="1200"/>
                <a:t>zona hipertrófica</a:t>
              </a:r>
              <a:endParaRPr lang="en-GB" sz="1200"/>
            </a:p>
          </p:txBody>
        </p:sp>
        <p:sp>
          <p:nvSpPr>
            <p:cNvPr id="32" name="CaixaDeTexto 31">
              <a:extLst>
                <a:ext uri="{FF2B5EF4-FFF2-40B4-BE49-F238E27FC236}">
                  <a16:creationId xmlns:a16="http://schemas.microsoft.com/office/drawing/2014/main" id="{865B0716-685F-4DCF-A61E-F955906A49CD}"/>
                </a:ext>
              </a:extLst>
            </p:cNvPr>
            <p:cNvSpPr txBox="1"/>
            <p:nvPr/>
          </p:nvSpPr>
          <p:spPr>
            <a:xfrm>
              <a:off x="2323036" y="3975554"/>
              <a:ext cx="953780" cy="461665"/>
            </a:xfrm>
            <a:prstGeom prst="rect">
              <a:avLst/>
            </a:prstGeom>
            <a:noFill/>
          </p:spPr>
          <p:txBody>
            <a:bodyPr wrap="square" rtlCol="0">
              <a:spAutoFit/>
            </a:bodyPr>
            <a:lstStyle/>
            <a:p>
              <a:pPr algn="ctr"/>
              <a:r>
                <a:rPr lang="pt-PT" sz="1200"/>
                <a:t>zona pré-hipertrófica</a:t>
              </a:r>
              <a:endParaRPr lang="en-GB" sz="1200"/>
            </a:p>
          </p:txBody>
        </p:sp>
        <p:sp>
          <p:nvSpPr>
            <p:cNvPr id="33" name="CaixaDeTexto 32">
              <a:extLst>
                <a:ext uri="{FF2B5EF4-FFF2-40B4-BE49-F238E27FC236}">
                  <a16:creationId xmlns:a16="http://schemas.microsoft.com/office/drawing/2014/main" id="{41982F4B-CD83-400F-8A3D-DBCDEE5BE1A4}"/>
                </a:ext>
              </a:extLst>
            </p:cNvPr>
            <p:cNvSpPr txBox="1"/>
            <p:nvPr/>
          </p:nvSpPr>
          <p:spPr>
            <a:xfrm>
              <a:off x="1702664" y="3609871"/>
              <a:ext cx="953780" cy="461665"/>
            </a:xfrm>
            <a:prstGeom prst="rect">
              <a:avLst/>
            </a:prstGeom>
            <a:noFill/>
          </p:spPr>
          <p:txBody>
            <a:bodyPr wrap="square" rtlCol="0">
              <a:spAutoFit/>
            </a:bodyPr>
            <a:lstStyle/>
            <a:p>
              <a:pPr algn="ctr"/>
              <a:r>
                <a:rPr lang="pt-PT" sz="1200"/>
                <a:t>zona proliferativa</a:t>
              </a:r>
              <a:endParaRPr lang="en-GB" sz="1200"/>
            </a:p>
          </p:txBody>
        </p:sp>
        <p:sp>
          <p:nvSpPr>
            <p:cNvPr id="34" name="CaixaDeTexto 33">
              <a:extLst>
                <a:ext uri="{FF2B5EF4-FFF2-40B4-BE49-F238E27FC236}">
                  <a16:creationId xmlns:a16="http://schemas.microsoft.com/office/drawing/2014/main" id="{0192AE21-55A4-4E71-9775-F5B26A6B9459}"/>
                </a:ext>
              </a:extLst>
            </p:cNvPr>
            <p:cNvSpPr txBox="1"/>
            <p:nvPr/>
          </p:nvSpPr>
          <p:spPr>
            <a:xfrm>
              <a:off x="1213874" y="3988954"/>
              <a:ext cx="715736" cy="461665"/>
            </a:xfrm>
            <a:prstGeom prst="rect">
              <a:avLst/>
            </a:prstGeom>
            <a:noFill/>
          </p:spPr>
          <p:txBody>
            <a:bodyPr wrap="square" rtlCol="0">
              <a:spAutoFit/>
            </a:bodyPr>
            <a:lstStyle/>
            <a:p>
              <a:pPr algn="ctr"/>
              <a:r>
                <a:rPr lang="pt-PT" sz="1200"/>
                <a:t>zona de reserva</a:t>
              </a:r>
              <a:endParaRPr lang="en-GB" sz="1200"/>
            </a:p>
          </p:txBody>
        </p:sp>
      </p:grpSp>
      <p:grpSp>
        <p:nvGrpSpPr>
          <p:cNvPr id="198" name="Agrupar 197">
            <a:extLst>
              <a:ext uri="{FF2B5EF4-FFF2-40B4-BE49-F238E27FC236}">
                <a16:creationId xmlns:a16="http://schemas.microsoft.com/office/drawing/2014/main" id="{D894946C-A28F-406A-87A1-A0DCB1F850B3}"/>
              </a:ext>
            </a:extLst>
          </p:cNvPr>
          <p:cNvGrpSpPr/>
          <p:nvPr/>
        </p:nvGrpSpPr>
        <p:grpSpPr>
          <a:xfrm>
            <a:off x="1447070" y="1890023"/>
            <a:ext cx="2705716" cy="1768061"/>
            <a:chOff x="1447070" y="1890023"/>
            <a:chExt cx="2705716" cy="1768061"/>
          </a:xfrm>
        </p:grpSpPr>
        <p:pic>
          <p:nvPicPr>
            <p:cNvPr id="29" name="Imagem 28" descr="Uma imagem com cortina&#10;&#10;Descrição gerada automaticamente">
              <a:extLst>
                <a:ext uri="{FF2B5EF4-FFF2-40B4-BE49-F238E27FC236}">
                  <a16:creationId xmlns:a16="http://schemas.microsoft.com/office/drawing/2014/main" id="{3544A006-8DD1-4E86-A58C-BE3D7C920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64783" y="1670082"/>
              <a:ext cx="1270289" cy="2705716"/>
            </a:xfrm>
            <a:prstGeom prst="rect">
              <a:avLst/>
            </a:prstGeom>
          </p:spPr>
        </p:pic>
        <p:cxnSp>
          <p:nvCxnSpPr>
            <p:cNvPr id="38" name="Conexão reta 37">
              <a:extLst>
                <a:ext uri="{FF2B5EF4-FFF2-40B4-BE49-F238E27FC236}">
                  <a16:creationId xmlns:a16="http://schemas.microsoft.com/office/drawing/2014/main" id="{4D34267C-05E3-420A-9ABD-3DF6C7E283FC}"/>
                </a:ext>
              </a:extLst>
            </p:cNvPr>
            <p:cNvCxnSpPr>
              <a:cxnSpLocks/>
              <a:stCxn id="20" idx="2"/>
            </p:cNvCxnSpPr>
            <p:nvPr/>
          </p:nvCxnSpPr>
          <p:spPr>
            <a:xfrm>
              <a:off x="2868626" y="1890023"/>
              <a:ext cx="1284160" cy="50570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Conexão reta 41">
              <a:extLst>
                <a:ext uri="{FF2B5EF4-FFF2-40B4-BE49-F238E27FC236}">
                  <a16:creationId xmlns:a16="http://schemas.microsoft.com/office/drawing/2014/main" id="{966B649D-87E5-43A9-82DD-EFADB698134E}"/>
                </a:ext>
              </a:extLst>
            </p:cNvPr>
            <p:cNvCxnSpPr>
              <a:cxnSpLocks/>
              <a:stCxn id="22" idx="3"/>
            </p:cNvCxnSpPr>
            <p:nvPr/>
          </p:nvCxnSpPr>
          <p:spPr>
            <a:xfrm flipH="1">
              <a:off x="1462621" y="1901463"/>
              <a:ext cx="1310248" cy="49426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 name="Seta: Para Cima 35">
            <a:extLst>
              <a:ext uri="{FF2B5EF4-FFF2-40B4-BE49-F238E27FC236}">
                <a16:creationId xmlns:a16="http://schemas.microsoft.com/office/drawing/2014/main" id="{E995E5A9-678A-4329-9302-5238196CE039}"/>
              </a:ext>
            </a:extLst>
          </p:cNvPr>
          <p:cNvSpPr/>
          <p:nvPr/>
        </p:nvSpPr>
        <p:spPr>
          <a:xfrm rot="5400000">
            <a:off x="2272046" y="1754788"/>
            <a:ext cx="358140" cy="1758747"/>
          </a:xfrm>
          <a:custGeom>
            <a:avLst/>
            <a:gdLst>
              <a:gd name="connsiteX0" fmla="*/ 0 w 358140"/>
              <a:gd name="connsiteY0" fmla="*/ 179070 h 2331720"/>
              <a:gd name="connsiteX1" fmla="*/ 179070 w 358140"/>
              <a:gd name="connsiteY1" fmla="*/ 0 h 2331720"/>
              <a:gd name="connsiteX2" fmla="*/ 358140 w 358140"/>
              <a:gd name="connsiteY2" fmla="*/ 179070 h 2331720"/>
              <a:gd name="connsiteX3" fmla="*/ 283846 w 358140"/>
              <a:gd name="connsiteY3" fmla="*/ 179070 h 2331720"/>
              <a:gd name="connsiteX4" fmla="*/ 283846 w 358140"/>
              <a:gd name="connsiteY4" fmla="*/ 2331720 h 2331720"/>
              <a:gd name="connsiteX5" fmla="*/ 74294 w 358140"/>
              <a:gd name="connsiteY5" fmla="*/ 2331720 h 2331720"/>
              <a:gd name="connsiteX6" fmla="*/ 74294 w 358140"/>
              <a:gd name="connsiteY6" fmla="*/ 179070 h 2331720"/>
              <a:gd name="connsiteX7" fmla="*/ 0 w 358140"/>
              <a:gd name="connsiteY7" fmla="*/ 179070 h 2331720"/>
              <a:gd name="connsiteX0" fmla="*/ 0 w 358140"/>
              <a:gd name="connsiteY0" fmla="*/ 179070 h 2331720"/>
              <a:gd name="connsiteX1" fmla="*/ 179070 w 358140"/>
              <a:gd name="connsiteY1" fmla="*/ 0 h 2331720"/>
              <a:gd name="connsiteX2" fmla="*/ 358140 w 358140"/>
              <a:gd name="connsiteY2" fmla="*/ 179070 h 2331720"/>
              <a:gd name="connsiteX3" fmla="*/ 283846 w 358140"/>
              <a:gd name="connsiteY3" fmla="*/ 179070 h 2331720"/>
              <a:gd name="connsiteX4" fmla="*/ 283846 w 358140"/>
              <a:gd name="connsiteY4" fmla="*/ 2331720 h 2331720"/>
              <a:gd name="connsiteX5" fmla="*/ 137794 w 358140"/>
              <a:gd name="connsiteY5" fmla="*/ 2326640 h 2331720"/>
              <a:gd name="connsiteX6" fmla="*/ 74294 w 358140"/>
              <a:gd name="connsiteY6" fmla="*/ 179070 h 2331720"/>
              <a:gd name="connsiteX7" fmla="*/ 0 w 358140"/>
              <a:gd name="connsiteY7" fmla="*/ 179070 h 2331720"/>
              <a:gd name="connsiteX0" fmla="*/ 0 w 358140"/>
              <a:gd name="connsiteY0" fmla="*/ 179070 h 2331720"/>
              <a:gd name="connsiteX1" fmla="*/ 179070 w 358140"/>
              <a:gd name="connsiteY1" fmla="*/ 0 h 2331720"/>
              <a:gd name="connsiteX2" fmla="*/ 358140 w 358140"/>
              <a:gd name="connsiteY2" fmla="*/ 179070 h 2331720"/>
              <a:gd name="connsiteX3" fmla="*/ 283846 w 358140"/>
              <a:gd name="connsiteY3" fmla="*/ 179070 h 2331720"/>
              <a:gd name="connsiteX4" fmla="*/ 197486 w 358140"/>
              <a:gd name="connsiteY4" fmla="*/ 2331720 h 2331720"/>
              <a:gd name="connsiteX5" fmla="*/ 137794 w 358140"/>
              <a:gd name="connsiteY5" fmla="*/ 2326640 h 2331720"/>
              <a:gd name="connsiteX6" fmla="*/ 74294 w 358140"/>
              <a:gd name="connsiteY6" fmla="*/ 179070 h 2331720"/>
              <a:gd name="connsiteX7" fmla="*/ 0 w 358140"/>
              <a:gd name="connsiteY7" fmla="*/ 179070 h 2331720"/>
              <a:gd name="connsiteX0" fmla="*/ 0 w 358140"/>
              <a:gd name="connsiteY0" fmla="*/ 179070 h 2326640"/>
              <a:gd name="connsiteX1" fmla="*/ 179070 w 358140"/>
              <a:gd name="connsiteY1" fmla="*/ 0 h 2326640"/>
              <a:gd name="connsiteX2" fmla="*/ 358140 w 358140"/>
              <a:gd name="connsiteY2" fmla="*/ 179070 h 2326640"/>
              <a:gd name="connsiteX3" fmla="*/ 283846 w 358140"/>
              <a:gd name="connsiteY3" fmla="*/ 179070 h 2326640"/>
              <a:gd name="connsiteX4" fmla="*/ 200026 w 358140"/>
              <a:gd name="connsiteY4" fmla="*/ 2326640 h 2326640"/>
              <a:gd name="connsiteX5" fmla="*/ 137794 w 358140"/>
              <a:gd name="connsiteY5" fmla="*/ 2326640 h 2326640"/>
              <a:gd name="connsiteX6" fmla="*/ 74294 w 358140"/>
              <a:gd name="connsiteY6" fmla="*/ 179070 h 2326640"/>
              <a:gd name="connsiteX7" fmla="*/ 0 w 358140"/>
              <a:gd name="connsiteY7" fmla="*/ 179070 h 232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140" h="2326640">
                <a:moveTo>
                  <a:pt x="0" y="179070"/>
                </a:moveTo>
                <a:lnTo>
                  <a:pt x="179070" y="0"/>
                </a:lnTo>
                <a:lnTo>
                  <a:pt x="358140" y="179070"/>
                </a:lnTo>
                <a:lnTo>
                  <a:pt x="283846" y="179070"/>
                </a:lnTo>
                <a:lnTo>
                  <a:pt x="200026" y="2326640"/>
                </a:lnTo>
                <a:lnTo>
                  <a:pt x="137794" y="2326640"/>
                </a:lnTo>
                <a:lnTo>
                  <a:pt x="74294" y="179070"/>
                </a:lnTo>
                <a:lnTo>
                  <a:pt x="0" y="179070"/>
                </a:lnTo>
                <a:close/>
              </a:path>
            </a:pathLst>
          </a:custGeom>
          <a:gradFill flip="none" rotWithShape="1">
            <a:gsLst>
              <a:gs pos="0">
                <a:schemeClr val="accent1">
                  <a:tint val="66000"/>
                  <a:satMod val="160000"/>
                </a:schemeClr>
              </a:gs>
              <a:gs pos="61000">
                <a:srgbClr val="D0D8F4"/>
              </a:gs>
              <a:gs pos="48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aixaDeTexto 54">
            <a:extLst>
              <a:ext uri="{FF2B5EF4-FFF2-40B4-BE49-F238E27FC236}">
                <a16:creationId xmlns:a16="http://schemas.microsoft.com/office/drawing/2014/main" id="{FE48B3E5-498B-46B3-B177-FD6CBA2999C2}"/>
              </a:ext>
            </a:extLst>
          </p:cNvPr>
          <p:cNvSpPr txBox="1"/>
          <p:nvPr/>
        </p:nvSpPr>
        <p:spPr>
          <a:xfrm>
            <a:off x="5832810" y="4733946"/>
            <a:ext cx="749308" cy="369332"/>
          </a:xfrm>
          <a:prstGeom prst="rect">
            <a:avLst/>
          </a:prstGeom>
          <a:noFill/>
        </p:spPr>
        <p:txBody>
          <a:bodyPr wrap="none" rtlCol="0">
            <a:spAutoFit/>
          </a:bodyPr>
          <a:lstStyle/>
          <a:p>
            <a:r>
              <a:rPr lang="pt-PT" dirty="0" err="1"/>
              <a:t>Notch</a:t>
            </a:r>
            <a:endParaRPr lang="en-GB" dirty="0"/>
          </a:p>
        </p:txBody>
      </p:sp>
      <p:grpSp>
        <p:nvGrpSpPr>
          <p:cNvPr id="200" name="Agrupar 199">
            <a:extLst>
              <a:ext uri="{FF2B5EF4-FFF2-40B4-BE49-F238E27FC236}">
                <a16:creationId xmlns:a16="http://schemas.microsoft.com/office/drawing/2014/main" id="{FC60A038-DD66-479E-9E6F-15A7C9ACACCC}"/>
              </a:ext>
            </a:extLst>
          </p:cNvPr>
          <p:cNvGrpSpPr/>
          <p:nvPr/>
        </p:nvGrpSpPr>
        <p:grpSpPr>
          <a:xfrm>
            <a:off x="1435449" y="3985059"/>
            <a:ext cx="1969166" cy="683169"/>
            <a:chOff x="1435449" y="3985059"/>
            <a:chExt cx="1969166" cy="683169"/>
          </a:xfrm>
        </p:grpSpPr>
        <p:sp>
          <p:nvSpPr>
            <p:cNvPr id="56" name="CaixaDeTexto 55">
              <a:extLst>
                <a:ext uri="{FF2B5EF4-FFF2-40B4-BE49-F238E27FC236}">
                  <a16:creationId xmlns:a16="http://schemas.microsoft.com/office/drawing/2014/main" id="{16C84468-EC76-4010-A70D-0AD68AF9EA33}"/>
                </a:ext>
              </a:extLst>
            </p:cNvPr>
            <p:cNvSpPr txBox="1"/>
            <p:nvPr/>
          </p:nvSpPr>
          <p:spPr>
            <a:xfrm>
              <a:off x="1435449" y="4329674"/>
              <a:ext cx="298480" cy="338554"/>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1</a:t>
              </a:r>
              <a:endParaRPr lang="en-GB" b="1">
                <a:solidFill>
                  <a:srgbClr val="0070C0"/>
                </a:solidFill>
                <a:latin typeface="Arial" panose="020B0604020202020204" pitchFamily="34" charset="0"/>
                <a:cs typeface="Arial" panose="020B0604020202020204" pitchFamily="34" charset="0"/>
              </a:endParaRPr>
            </a:p>
          </p:txBody>
        </p:sp>
        <p:sp>
          <p:nvSpPr>
            <p:cNvPr id="57" name="CaixaDeTexto 56">
              <a:extLst>
                <a:ext uri="{FF2B5EF4-FFF2-40B4-BE49-F238E27FC236}">
                  <a16:creationId xmlns:a16="http://schemas.microsoft.com/office/drawing/2014/main" id="{26B0B67A-2A07-47AF-AE49-FB9A2B599573}"/>
                </a:ext>
              </a:extLst>
            </p:cNvPr>
            <p:cNvSpPr txBox="1"/>
            <p:nvPr/>
          </p:nvSpPr>
          <p:spPr>
            <a:xfrm>
              <a:off x="2035419" y="3998432"/>
              <a:ext cx="298480" cy="338554"/>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58" name="CaixaDeTexto 57">
              <a:extLst>
                <a:ext uri="{FF2B5EF4-FFF2-40B4-BE49-F238E27FC236}">
                  <a16:creationId xmlns:a16="http://schemas.microsoft.com/office/drawing/2014/main" id="{912DFE06-1A9F-4A89-A0F2-775B2ABC5E8B}"/>
                </a:ext>
              </a:extLst>
            </p:cNvPr>
            <p:cNvSpPr txBox="1"/>
            <p:nvPr/>
          </p:nvSpPr>
          <p:spPr>
            <a:xfrm>
              <a:off x="2694224" y="4327646"/>
              <a:ext cx="298480" cy="338554"/>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sp>
          <p:nvSpPr>
            <p:cNvPr id="59" name="CaixaDeTexto 58">
              <a:extLst>
                <a:ext uri="{FF2B5EF4-FFF2-40B4-BE49-F238E27FC236}">
                  <a16:creationId xmlns:a16="http://schemas.microsoft.com/office/drawing/2014/main" id="{DAC25F9E-EE27-474F-9946-DBB798A95F80}"/>
                </a:ext>
              </a:extLst>
            </p:cNvPr>
            <p:cNvSpPr txBox="1"/>
            <p:nvPr/>
          </p:nvSpPr>
          <p:spPr>
            <a:xfrm>
              <a:off x="3106135" y="3985059"/>
              <a:ext cx="298480" cy="338554"/>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4</a:t>
              </a:r>
              <a:endParaRPr lang="en-GB" b="1">
                <a:solidFill>
                  <a:srgbClr val="0070C0"/>
                </a:solidFill>
                <a:latin typeface="Arial" panose="020B0604020202020204" pitchFamily="34" charset="0"/>
                <a:cs typeface="Arial" panose="020B0604020202020204" pitchFamily="34" charset="0"/>
              </a:endParaRPr>
            </a:p>
          </p:txBody>
        </p:sp>
      </p:grpSp>
      <p:grpSp>
        <p:nvGrpSpPr>
          <p:cNvPr id="221" name="Agrupar 220">
            <a:extLst>
              <a:ext uri="{FF2B5EF4-FFF2-40B4-BE49-F238E27FC236}">
                <a16:creationId xmlns:a16="http://schemas.microsoft.com/office/drawing/2014/main" id="{FF6C3001-C6B0-48A6-ABF4-4DE244CCC23F}"/>
              </a:ext>
            </a:extLst>
          </p:cNvPr>
          <p:cNvGrpSpPr/>
          <p:nvPr/>
        </p:nvGrpSpPr>
        <p:grpSpPr>
          <a:xfrm>
            <a:off x="7745963" y="4404860"/>
            <a:ext cx="1685306" cy="1137026"/>
            <a:chOff x="8280118" y="3186063"/>
            <a:chExt cx="1685306" cy="1137026"/>
          </a:xfrm>
        </p:grpSpPr>
        <p:sp>
          <p:nvSpPr>
            <p:cNvPr id="62" name="CaixaDeTexto 61">
              <a:extLst>
                <a:ext uri="{FF2B5EF4-FFF2-40B4-BE49-F238E27FC236}">
                  <a16:creationId xmlns:a16="http://schemas.microsoft.com/office/drawing/2014/main" id="{530A5629-BFC3-4E51-9950-B3B2814ACC54}"/>
                </a:ext>
              </a:extLst>
            </p:cNvPr>
            <p:cNvSpPr txBox="1"/>
            <p:nvPr/>
          </p:nvSpPr>
          <p:spPr>
            <a:xfrm>
              <a:off x="9288123" y="3953757"/>
              <a:ext cx="677301" cy="369332"/>
            </a:xfrm>
            <a:prstGeom prst="rect">
              <a:avLst/>
            </a:prstGeom>
            <a:noFill/>
          </p:spPr>
          <p:txBody>
            <a:bodyPr wrap="none" rtlCol="0">
              <a:spAutoFit/>
            </a:bodyPr>
            <a:lstStyle/>
            <a:p>
              <a:r>
                <a:rPr lang="pt-PT"/>
                <a:t>VEGF</a:t>
              </a:r>
              <a:endParaRPr lang="en-GB"/>
            </a:p>
          </p:txBody>
        </p:sp>
        <p:cxnSp>
          <p:nvCxnSpPr>
            <p:cNvPr id="73" name="Conexão reta unidirecional 72">
              <a:extLst>
                <a:ext uri="{FF2B5EF4-FFF2-40B4-BE49-F238E27FC236}">
                  <a16:creationId xmlns:a16="http://schemas.microsoft.com/office/drawing/2014/main" id="{B216FFDE-5478-4B2F-B2C2-3F5ACEF4BF63}"/>
                </a:ext>
              </a:extLst>
            </p:cNvPr>
            <p:cNvCxnSpPr>
              <a:cxnSpLocks/>
              <a:stCxn id="119" idx="3"/>
              <a:endCxn id="62" idx="1"/>
            </p:cNvCxnSpPr>
            <p:nvPr/>
          </p:nvCxnSpPr>
          <p:spPr>
            <a:xfrm>
              <a:off x="8280118" y="3186063"/>
              <a:ext cx="1008005" cy="952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9" name="Agrupar 158">
            <a:extLst>
              <a:ext uri="{FF2B5EF4-FFF2-40B4-BE49-F238E27FC236}">
                <a16:creationId xmlns:a16="http://schemas.microsoft.com/office/drawing/2014/main" id="{9B0FDAFF-8E01-4FF7-AB29-E82A6660DE13}"/>
              </a:ext>
            </a:extLst>
          </p:cNvPr>
          <p:cNvGrpSpPr/>
          <p:nvPr/>
        </p:nvGrpSpPr>
        <p:grpSpPr>
          <a:xfrm>
            <a:off x="2032594" y="4877255"/>
            <a:ext cx="1284491" cy="1164959"/>
            <a:chOff x="2009118" y="4650587"/>
            <a:chExt cx="1284491" cy="1164959"/>
          </a:xfrm>
        </p:grpSpPr>
        <p:pic>
          <p:nvPicPr>
            <p:cNvPr id="93" name="Gráfico 92">
              <a:extLst>
                <a:ext uri="{FF2B5EF4-FFF2-40B4-BE49-F238E27FC236}">
                  <a16:creationId xmlns:a16="http://schemas.microsoft.com/office/drawing/2014/main" id="{D82B4936-D0A3-41AE-A232-AB9AEF5635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4810" y="4650587"/>
              <a:ext cx="1219945" cy="1123316"/>
            </a:xfrm>
            <a:prstGeom prst="rect">
              <a:avLst/>
            </a:prstGeom>
          </p:spPr>
        </p:pic>
        <p:sp>
          <p:nvSpPr>
            <p:cNvPr id="95" name="CaixaDeTexto 94">
              <a:extLst>
                <a:ext uri="{FF2B5EF4-FFF2-40B4-BE49-F238E27FC236}">
                  <a16:creationId xmlns:a16="http://schemas.microsoft.com/office/drawing/2014/main" id="{0F3864B3-0602-43B4-9B5E-C288DE528AD2}"/>
                </a:ext>
              </a:extLst>
            </p:cNvPr>
            <p:cNvSpPr txBox="1"/>
            <p:nvPr/>
          </p:nvSpPr>
          <p:spPr>
            <a:xfrm>
              <a:off x="2009118" y="5159870"/>
              <a:ext cx="494449" cy="276999"/>
            </a:xfrm>
            <a:prstGeom prst="rect">
              <a:avLst/>
            </a:prstGeom>
            <a:noFill/>
          </p:spPr>
          <p:txBody>
            <a:bodyPr wrap="square" rtlCol="0">
              <a:spAutoFit/>
            </a:bodyPr>
            <a:lstStyle/>
            <a:p>
              <a:pPr algn="ctr"/>
              <a:r>
                <a:rPr lang="pt-PT" sz="1200"/>
                <a:t>BMP</a:t>
              </a:r>
              <a:endParaRPr lang="en-GB" sz="1200"/>
            </a:p>
          </p:txBody>
        </p:sp>
        <p:sp>
          <p:nvSpPr>
            <p:cNvPr id="96" name="CaixaDeTexto 95">
              <a:extLst>
                <a:ext uri="{FF2B5EF4-FFF2-40B4-BE49-F238E27FC236}">
                  <a16:creationId xmlns:a16="http://schemas.microsoft.com/office/drawing/2014/main" id="{9C5C0F6C-75C4-489A-99B4-9D021EB169DB}"/>
                </a:ext>
              </a:extLst>
            </p:cNvPr>
            <p:cNvSpPr txBox="1"/>
            <p:nvPr/>
          </p:nvSpPr>
          <p:spPr>
            <a:xfrm>
              <a:off x="2835093" y="5159869"/>
              <a:ext cx="419502" cy="276999"/>
            </a:xfrm>
            <a:prstGeom prst="rect">
              <a:avLst/>
            </a:prstGeom>
            <a:noFill/>
          </p:spPr>
          <p:txBody>
            <a:bodyPr wrap="square" rtlCol="0">
              <a:spAutoFit/>
            </a:bodyPr>
            <a:lstStyle/>
            <a:p>
              <a:pPr algn="ctr"/>
              <a:r>
                <a:rPr lang="pt-PT" sz="1200"/>
                <a:t>FGF</a:t>
              </a:r>
              <a:endParaRPr lang="en-GB" sz="1200"/>
            </a:p>
          </p:txBody>
        </p:sp>
        <p:sp>
          <p:nvSpPr>
            <p:cNvPr id="97" name="CaixaDeTexto 96">
              <a:extLst>
                <a:ext uri="{FF2B5EF4-FFF2-40B4-BE49-F238E27FC236}">
                  <a16:creationId xmlns:a16="http://schemas.microsoft.com/office/drawing/2014/main" id="{F16FC41D-1EC5-4CC2-B536-C422BB4F48AC}"/>
                </a:ext>
              </a:extLst>
            </p:cNvPr>
            <p:cNvSpPr txBox="1"/>
            <p:nvPr/>
          </p:nvSpPr>
          <p:spPr>
            <a:xfrm>
              <a:off x="2106035" y="5407106"/>
              <a:ext cx="174810" cy="198280"/>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98" name="CaixaDeTexto 97">
              <a:extLst>
                <a:ext uri="{FF2B5EF4-FFF2-40B4-BE49-F238E27FC236}">
                  <a16:creationId xmlns:a16="http://schemas.microsoft.com/office/drawing/2014/main" id="{EDFE03CF-474A-4B93-B2F0-FF7510A10711}"/>
                </a:ext>
              </a:extLst>
            </p:cNvPr>
            <p:cNvSpPr txBox="1"/>
            <p:nvPr/>
          </p:nvSpPr>
          <p:spPr>
            <a:xfrm>
              <a:off x="2717674" y="5405836"/>
              <a:ext cx="174810" cy="198280"/>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99" name="CaixaDeTexto 98">
              <a:extLst>
                <a:ext uri="{FF2B5EF4-FFF2-40B4-BE49-F238E27FC236}">
                  <a16:creationId xmlns:a16="http://schemas.microsoft.com/office/drawing/2014/main" id="{45451684-434C-431A-9D50-618F9C763711}"/>
                </a:ext>
              </a:extLst>
            </p:cNvPr>
            <p:cNvSpPr txBox="1"/>
            <p:nvPr/>
          </p:nvSpPr>
          <p:spPr>
            <a:xfrm>
              <a:off x="3118799" y="5405836"/>
              <a:ext cx="174810" cy="198280"/>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cxnSp>
          <p:nvCxnSpPr>
            <p:cNvPr id="101" name="Conexão reta unidirecional 100">
              <a:extLst>
                <a:ext uri="{FF2B5EF4-FFF2-40B4-BE49-F238E27FC236}">
                  <a16:creationId xmlns:a16="http://schemas.microsoft.com/office/drawing/2014/main" id="{B9B1D855-7097-4E5B-9AF1-391D2671636B}"/>
                </a:ext>
              </a:extLst>
            </p:cNvPr>
            <p:cNvCxnSpPr>
              <a:cxnSpLocks/>
            </p:cNvCxnSpPr>
            <p:nvPr/>
          </p:nvCxnSpPr>
          <p:spPr>
            <a:xfrm flipV="1">
              <a:off x="2934343" y="5560501"/>
              <a:ext cx="245177" cy="25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3" name="Arco 102">
              <a:extLst>
                <a:ext uri="{FF2B5EF4-FFF2-40B4-BE49-F238E27FC236}">
                  <a16:creationId xmlns:a16="http://schemas.microsoft.com/office/drawing/2014/main" id="{E8834AA6-46B9-4BE1-BF0A-41779744D506}"/>
                </a:ext>
              </a:extLst>
            </p:cNvPr>
            <p:cNvSpPr/>
            <p:nvPr/>
          </p:nvSpPr>
          <p:spPr>
            <a:xfrm rot="2561419">
              <a:off x="2145281" y="5604160"/>
              <a:ext cx="211386" cy="211386"/>
            </a:xfrm>
            <a:prstGeom prst="arc">
              <a:avLst>
                <a:gd name="adj1" fmla="val 16200000"/>
                <a:gd name="adj2" fmla="val 11199266"/>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02" name="Agrupar 201">
            <a:extLst>
              <a:ext uri="{FF2B5EF4-FFF2-40B4-BE49-F238E27FC236}">
                <a16:creationId xmlns:a16="http://schemas.microsoft.com/office/drawing/2014/main" id="{A7143D9C-0DB9-4900-B18D-61D4D3E50443}"/>
              </a:ext>
            </a:extLst>
          </p:cNvPr>
          <p:cNvGrpSpPr/>
          <p:nvPr/>
        </p:nvGrpSpPr>
        <p:grpSpPr>
          <a:xfrm>
            <a:off x="7205879" y="4220194"/>
            <a:ext cx="2430453" cy="369332"/>
            <a:chOff x="7740034" y="3001397"/>
            <a:chExt cx="2430453" cy="369332"/>
          </a:xfrm>
        </p:grpSpPr>
        <p:sp>
          <p:nvSpPr>
            <p:cNvPr id="119" name="CaixaDeTexto 118">
              <a:extLst>
                <a:ext uri="{FF2B5EF4-FFF2-40B4-BE49-F238E27FC236}">
                  <a16:creationId xmlns:a16="http://schemas.microsoft.com/office/drawing/2014/main" id="{70AF510E-E398-4D23-B0B8-5B18A90F9D0D}"/>
                </a:ext>
              </a:extLst>
            </p:cNvPr>
            <p:cNvSpPr txBox="1"/>
            <p:nvPr/>
          </p:nvSpPr>
          <p:spPr>
            <a:xfrm>
              <a:off x="7740034" y="3001397"/>
              <a:ext cx="540084" cy="369332"/>
            </a:xfrm>
            <a:prstGeom prst="rect">
              <a:avLst/>
            </a:prstGeom>
            <a:noFill/>
          </p:spPr>
          <p:txBody>
            <a:bodyPr wrap="none" rtlCol="0">
              <a:spAutoFit/>
            </a:bodyPr>
            <a:lstStyle/>
            <a:p>
              <a:r>
                <a:rPr lang="pt-PT"/>
                <a:t>FGF</a:t>
              </a:r>
              <a:endParaRPr lang="en-GB"/>
            </a:p>
          </p:txBody>
        </p:sp>
        <p:sp>
          <p:nvSpPr>
            <p:cNvPr id="121" name="CaixaDeTexto 120">
              <a:extLst>
                <a:ext uri="{FF2B5EF4-FFF2-40B4-BE49-F238E27FC236}">
                  <a16:creationId xmlns:a16="http://schemas.microsoft.com/office/drawing/2014/main" id="{29A61269-926F-4D6F-959F-C2E652776A2C}"/>
                </a:ext>
              </a:extLst>
            </p:cNvPr>
            <p:cNvSpPr txBox="1"/>
            <p:nvPr/>
          </p:nvSpPr>
          <p:spPr>
            <a:xfrm>
              <a:off x="8726950" y="3001397"/>
              <a:ext cx="1443537" cy="369332"/>
            </a:xfrm>
            <a:prstGeom prst="rect">
              <a:avLst/>
            </a:prstGeom>
            <a:noFill/>
          </p:spPr>
          <p:txBody>
            <a:bodyPr wrap="none" rtlCol="0">
              <a:spAutoFit/>
            </a:bodyPr>
            <a:lstStyle/>
            <a:p>
              <a:r>
                <a:rPr lang="pt-PT"/>
                <a:t>diferenciação</a:t>
              </a:r>
              <a:endParaRPr lang="en-GB"/>
            </a:p>
          </p:txBody>
        </p:sp>
        <p:cxnSp>
          <p:nvCxnSpPr>
            <p:cNvPr id="123" name="Conexão reta unidirecional 122">
              <a:extLst>
                <a:ext uri="{FF2B5EF4-FFF2-40B4-BE49-F238E27FC236}">
                  <a16:creationId xmlns:a16="http://schemas.microsoft.com/office/drawing/2014/main" id="{4A7A9002-10E0-410B-8E7A-A5D03C82DDDB}"/>
                </a:ext>
              </a:extLst>
            </p:cNvPr>
            <p:cNvCxnSpPr>
              <a:stCxn id="119" idx="3"/>
              <a:endCxn id="121" idx="1"/>
            </p:cNvCxnSpPr>
            <p:nvPr/>
          </p:nvCxnSpPr>
          <p:spPr>
            <a:xfrm>
              <a:off x="8280118" y="3186063"/>
              <a:ext cx="4468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1" name="Agrupar 200">
            <a:extLst>
              <a:ext uri="{FF2B5EF4-FFF2-40B4-BE49-F238E27FC236}">
                <a16:creationId xmlns:a16="http://schemas.microsoft.com/office/drawing/2014/main" id="{FEFF2317-8D1D-4D03-BE7C-819B8ED0B5C9}"/>
              </a:ext>
            </a:extLst>
          </p:cNvPr>
          <p:cNvGrpSpPr/>
          <p:nvPr/>
        </p:nvGrpSpPr>
        <p:grpSpPr>
          <a:xfrm>
            <a:off x="1874773" y="1702735"/>
            <a:ext cx="2867249" cy="371347"/>
            <a:chOff x="1874773" y="1702735"/>
            <a:chExt cx="2867249" cy="371347"/>
          </a:xfrm>
        </p:grpSpPr>
        <p:sp>
          <p:nvSpPr>
            <p:cNvPr id="151" name="CaixaDeTexto 150">
              <a:extLst>
                <a:ext uri="{FF2B5EF4-FFF2-40B4-BE49-F238E27FC236}">
                  <a16:creationId xmlns:a16="http://schemas.microsoft.com/office/drawing/2014/main" id="{2F11138B-D2EC-4E14-9AF6-CA67026663D8}"/>
                </a:ext>
              </a:extLst>
            </p:cNvPr>
            <p:cNvSpPr txBox="1"/>
            <p:nvPr/>
          </p:nvSpPr>
          <p:spPr>
            <a:xfrm>
              <a:off x="1874773" y="1702735"/>
              <a:ext cx="540084" cy="369332"/>
            </a:xfrm>
            <a:prstGeom prst="rect">
              <a:avLst/>
            </a:prstGeom>
            <a:noFill/>
          </p:spPr>
          <p:txBody>
            <a:bodyPr wrap="none" rtlCol="0">
              <a:spAutoFit/>
            </a:bodyPr>
            <a:lstStyle/>
            <a:p>
              <a:r>
                <a:rPr lang="pt-PT"/>
                <a:t>FGF</a:t>
              </a:r>
            </a:p>
          </p:txBody>
        </p:sp>
        <p:sp>
          <p:nvSpPr>
            <p:cNvPr id="152" name="CaixaDeTexto 151">
              <a:extLst>
                <a:ext uri="{FF2B5EF4-FFF2-40B4-BE49-F238E27FC236}">
                  <a16:creationId xmlns:a16="http://schemas.microsoft.com/office/drawing/2014/main" id="{C7D681E2-8973-4925-8D27-F228D4DF794E}"/>
                </a:ext>
              </a:extLst>
            </p:cNvPr>
            <p:cNvSpPr txBox="1"/>
            <p:nvPr/>
          </p:nvSpPr>
          <p:spPr>
            <a:xfrm>
              <a:off x="4201938" y="1704750"/>
              <a:ext cx="540084" cy="369332"/>
            </a:xfrm>
            <a:prstGeom prst="rect">
              <a:avLst/>
            </a:prstGeom>
            <a:noFill/>
          </p:spPr>
          <p:txBody>
            <a:bodyPr wrap="none" rtlCol="0">
              <a:spAutoFit/>
            </a:bodyPr>
            <a:lstStyle/>
            <a:p>
              <a:r>
                <a:rPr lang="pt-PT"/>
                <a:t>FGF</a:t>
              </a:r>
            </a:p>
          </p:txBody>
        </p:sp>
      </p:grpSp>
      <p:grpSp>
        <p:nvGrpSpPr>
          <p:cNvPr id="4" name="Agrupar 3">
            <a:extLst>
              <a:ext uri="{FF2B5EF4-FFF2-40B4-BE49-F238E27FC236}">
                <a16:creationId xmlns:a16="http://schemas.microsoft.com/office/drawing/2014/main" id="{023960CB-8D62-4DD4-BE00-BFC6616B9A8A}"/>
              </a:ext>
            </a:extLst>
          </p:cNvPr>
          <p:cNvGrpSpPr/>
          <p:nvPr/>
        </p:nvGrpSpPr>
        <p:grpSpPr>
          <a:xfrm>
            <a:off x="705106" y="3227295"/>
            <a:ext cx="1941177" cy="369332"/>
            <a:chOff x="705106" y="3227295"/>
            <a:chExt cx="1941177" cy="369332"/>
          </a:xfrm>
        </p:grpSpPr>
        <p:sp>
          <p:nvSpPr>
            <p:cNvPr id="47" name="Triângulo retângulo 46">
              <a:extLst>
                <a:ext uri="{FF2B5EF4-FFF2-40B4-BE49-F238E27FC236}">
                  <a16:creationId xmlns:a16="http://schemas.microsoft.com/office/drawing/2014/main" id="{4262B756-5003-4E12-91AA-7D94F358289D}"/>
                </a:ext>
              </a:extLst>
            </p:cNvPr>
            <p:cNvSpPr/>
            <p:nvPr/>
          </p:nvSpPr>
          <p:spPr>
            <a:xfrm rot="16200000" flipV="1">
              <a:off x="2117127" y="2957084"/>
              <a:ext cx="182445" cy="87586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48" name="CaixaDeTexto 47">
              <a:extLst>
                <a:ext uri="{FF2B5EF4-FFF2-40B4-BE49-F238E27FC236}">
                  <a16:creationId xmlns:a16="http://schemas.microsoft.com/office/drawing/2014/main" id="{21A11685-99D0-4387-B2C5-4D8C85990059}"/>
                </a:ext>
              </a:extLst>
            </p:cNvPr>
            <p:cNvSpPr txBox="1"/>
            <p:nvPr/>
          </p:nvSpPr>
          <p:spPr>
            <a:xfrm>
              <a:off x="705106" y="3227295"/>
              <a:ext cx="757515" cy="369332"/>
            </a:xfrm>
            <a:prstGeom prst="rect">
              <a:avLst/>
            </a:prstGeom>
            <a:noFill/>
          </p:spPr>
          <p:txBody>
            <a:bodyPr wrap="none" rtlCol="0">
              <a:spAutoFit/>
            </a:bodyPr>
            <a:lstStyle/>
            <a:p>
              <a:r>
                <a:rPr lang="pt-PT" err="1"/>
                <a:t>PTHrP</a:t>
              </a:r>
              <a:endParaRPr lang="en-GB"/>
            </a:p>
          </p:txBody>
        </p:sp>
      </p:grpSp>
      <p:grpSp>
        <p:nvGrpSpPr>
          <p:cNvPr id="7" name="Agrupar 6">
            <a:extLst>
              <a:ext uri="{FF2B5EF4-FFF2-40B4-BE49-F238E27FC236}">
                <a16:creationId xmlns:a16="http://schemas.microsoft.com/office/drawing/2014/main" id="{49BCA2D6-8DCA-4FC6-AB8C-2B08E5525D74}"/>
              </a:ext>
            </a:extLst>
          </p:cNvPr>
          <p:cNvGrpSpPr/>
          <p:nvPr/>
        </p:nvGrpSpPr>
        <p:grpSpPr>
          <a:xfrm>
            <a:off x="7590620" y="3303793"/>
            <a:ext cx="757515" cy="1042567"/>
            <a:chOff x="8124775" y="2084996"/>
            <a:chExt cx="757515" cy="1042567"/>
          </a:xfrm>
        </p:grpSpPr>
        <p:sp>
          <p:nvSpPr>
            <p:cNvPr id="120" name="CaixaDeTexto 119">
              <a:extLst>
                <a:ext uri="{FF2B5EF4-FFF2-40B4-BE49-F238E27FC236}">
                  <a16:creationId xmlns:a16="http://schemas.microsoft.com/office/drawing/2014/main" id="{4B884F93-E89A-4636-ADC7-3CED9B4C5B08}"/>
                </a:ext>
              </a:extLst>
            </p:cNvPr>
            <p:cNvSpPr txBox="1"/>
            <p:nvPr/>
          </p:nvSpPr>
          <p:spPr>
            <a:xfrm>
              <a:off x="8124775" y="2283512"/>
              <a:ext cx="757515" cy="369332"/>
            </a:xfrm>
            <a:prstGeom prst="rect">
              <a:avLst/>
            </a:prstGeom>
            <a:noFill/>
          </p:spPr>
          <p:txBody>
            <a:bodyPr wrap="none" rtlCol="0">
              <a:spAutoFit/>
            </a:bodyPr>
            <a:lstStyle/>
            <a:p>
              <a:r>
                <a:rPr lang="pt-PT" err="1"/>
                <a:t>PTHrP</a:t>
              </a:r>
              <a:endParaRPr lang="en-GB"/>
            </a:p>
          </p:txBody>
        </p:sp>
        <p:grpSp>
          <p:nvGrpSpPr>
            <p:cNvPr id="134" name="Agrupar 133">
              <a:extLst>
                <a:ext uri="{FF2B5EF4-FFF2-40B4-BE49-F238E27FC236}">
                  <a16:creationId xmlns:a16="http://schemas.microsoft.com/office/drawing/2014/main" id="{EC3CE913-5FBC-4BA9-8AC8-A06B77CE37E9}"/>
                </a:ext>
              </a:extLst>
            </p:cNvPr>
            <p:cNvGrpSpPr/>
            <p:nvPr/>
          </p:nvGrpSpPr>
          <p:grpSpPr>
            <a:xfrm rot="5400000">
              <a:off x="8280117" y="2842739"/>
              <a:ext cx="446833" cy="122815"/>
              <a:chOff x="7099982" y="1793167"/>
              <a:chExt cx="446833" cy="122815"/>
            </a:xfrm>
          </p:grpSpPr>
          <p:cxnSp>
            <p:nvCxnSpPr>
              <p:cNvPr id="135" name="Conexão reta 134">
                <a:extLst>
                  <a:ext uri="{FF2B5EF4-FFF2-40B4-BE49-F238E27FC236}">
                    <a16:creationId xmlns:a16="http://schemas.microsoft.com/office/drawing/2014/main" id="{2DC21F2E-58B4-4015-851C-ACA1683F4F92}"/>
                  </a:ext>
                </a:extLst>
              </p:cNvPr>
              <p:cNvCxnSpPr/>
              <p:nvPr/>
            </p:nvCxnSpPr>
            <p:spPr>
              <a:xfrm>
                <a:off x="7099982" y="1854575"/>
                <a:ext cx="4468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xão reta 135">
                <a:extLst>
                  <a:ext uri="{FF2B5EF4-FFF2-40B4-BE49-F238E27FC236}">
                    <a16:creationId xmlns:a16="http://schemas.microsoft.com/office/drawing/2014/main" id="{53A6DEDA-5EEE-491E-96CB-89D623774115}"/>
                  </a:ext>
                </a:extLst>
              </p:cNvPr>
              <p:cNvCxnSpPr>
                <a:cxnSpLocks/>
              </p:cNvCxnSpPr>
              <p:nvPr/>
            </p:nvCxnSpPr>
            <p:spPr>
              <a:xfrm>
                <a:off x="7546020" y="1793167"/>
                <a:ext cx="0" cy="12281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7" name="CaixaDeTexto 156">
              <a:extLst>
                <a:ext uri="{FF2B5EF4-FFF2-40B4-BE49-F238E27FC236}">
                  <a16:creationId xmlns:a16="http://schemas.microsoft.com/office/drawing/2014/main" id="{058B6CD3-4A3E-47BF-84CA-1BBBEEF480AA}"/>
                </a:ext>
              </a:extLst>
            </p:cNvPr>
            <p:cNvSpPr txBox="1"/>
            <p:nvPr/>
          </p:nvSpPr>
          <p:spPr>
            <a:xfrm>
              <a:off x="8269048" y="2084996"/>
              <a:ext cx="470000" cy="338554"/>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1,2</a:t>
              </a:r>
              <a:endParaRPr lang="en-GB" b="1">
                <a:solidFill>
                  <a:srgbClr val="0070C0"/>
                </a:solidFill>
                <a:latin typeface="Arial" panose="020B0604020202020204" pitchFamily="34" charset="0"/>
                <a:cs typeface="Arial" panose="020B0604020202020204" pitchFamily="34" charset="0"/>
              </a:endParaRPr>
            </a:p>
          </p:txBody>
        </p:sp>
      </p:grpSp>
      <p:grpSp>
        <p:nvGrpSpPr>
          <p:cNvPr id="211" name="Agrupar 210">
            <a:extLst>
              <a:ext uri="{FF2B5EF4-FFF2-40B4-BE49-F238E27FC236}">
                <a16:creationId xmlns:a16="http://schemas.microsoft.com/office/drawing/2014/main" id="{F0E33211-7F50-4DD2-9BCE-6930BC9AB9B9}"/>
              </a:ext>
            </a:extLst>
          </p:cNvPr>
          <p:cNvGrpSpPr/>
          <p:nvPr/>
        </p:nvGrpSpPr>
        <p:grpSpPr>
          <a:xfrm>
            <a:off x="4897732" y="4023790"/>
            <a:ext cx="2308147" cy="565736"/>
            <a:chOff x="5431887" y="2804993"/>
            <a:chExt cx="2308147" cy="565736"/>
          </a:xfrm>
        </p:grpSpPr>
        <p:cxnSp>
          <p:nvCxnSpPr>
            <p:cNvPr id="156" name="Conexão reta unidirecional 155">
              <a:extLst>
                <a:ext uri="{FF2B5EF4-FFF2-40B4-BE49-F238E27FC236}">
                  <a16:creationId xmlns:a16="http://schemas.microsoft.com/office/drawing/2014/main" id="{9E10E653-EB10-41BD-A757-7F69A18DC372}"/>
                </a:ext>
              </a:extLst>
            </p:cNvPr>
            <p:cNvCxnSpPr>
              <a:cxnSpLocks/>
              <a:stCxn id="148" idx="3"/>
              <a:endCxn id="119" idx="1"/>
            </p:cNvCxnSpPr>
            <p:nvPr/>
          </p:nvCxnSpPr>
          <p:spPr>
            <a:xfrm>
              <a:off x="7131495" y="3186063"/>
              <a:ext cx="6085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CaixaDeTexto 49">
              <a:extLst>
                <a:ext uri="{FF2B5EF4-FFF2-40B4-BE49-F238E27FC236}">
                  <a16:creationId xmlns:a16="http://schemas.microsoft.com/office/drawing/2014/main" id="{6A817744-0B87-4954-9D19-3BCD4471DE81}"/>
                </a:ext>
              </a:extLst>
            </p:cNvPr>
            <p:cNvSpPr txBox="1"/>
            <p:nvPr/>
          </p:nvSpPr>
          <p:spPr>
            <a:xfrm>
              <a:off x="5431887" y="3001397"/>
              <a:ext cx="625492" cy="369332"/>
            </a:xfrm>
            <a:prstGeom prst="rect">
              <a:avLst/>
            </a:prstGeom>
            <a:noFill/>
          </p:spPr>
          <p:txBody>
            <a:bodyPr wrap="none" rtlCol="0">
              <a:spAutoFit/>
            </a:bodyPr>
            <a:lstStyle/>
            <a:p>
              <a:r>
                <a:rPr lang="pt-PT"/>
                <a:t>BMP</a:t>
              </a:r>
            </a:p>
          </p:txBody>
        </p:sp>
        <p:sp>
          <p:nvSpPr>
            <p:cNvPr id="148" name="CaixaDeTexto 147">
              <a:extLst>
                <a:ext uri="{FF2B5EF4-FFF2-40B4-BE49-F238E27FC236}">
                  <a16:creationId xmlns:a16="http://schemas.microsoft.com/office/drawing/2014/main" id="{ED7E80F5-3922-416D-AD54-737FF51C0EA8}"/>
                </a:ext>
              </a:extLst>
            </p:cNvPr>
            <p:cNvSpPr txBox="1"/>
            <p:nvPr/>
          </p:nvSpPr>
          <p:spPr>
            <a:xfrm>
              <a:off x="6600580" y="3001397"/>
              <a:ext cx="530915" cy="369332"/>
            </a:xfrm>
            <a:prstGeom prst="rect">
              <a:avLst/>
            </a:prstGeom>
            <a:noFill/>
          </p:spPr>
          <p:txBody>
            <a:bodyPr wrap="none" rtlCol="0">
              <a:spAutoFit/>
            </a:bodyPr>
            <a:lstStyle/>
            <a:p>
              <a:r>
                <a:rPr lang="pt-PT"/>
                <a:t>IHH</a:t>
              </a:r>
              <a:endParaRPr lang="en-GB"/>
            </a:p>
          </p:txBody>
        </p:sp>
        <p:sp>
          <p:nvSpPr>
            <p:cNvPr id="149" name="CaixaDeTexto 148">
              <a:extLst>
                <a:ext uri="{FF2B5EF4-FFF2-40B4-BE49-F238E27FC236}">
                  <a16:creationId xmlns:a16="http://schemas.microsoft.com/office/drawing/2014/main" id="{77286E21-40E1-45E1-AB60-F2B39B0826C3}"/>
                </a:ext>
              </a:extLst>
            </p:cNvPr>
            <p:cNvSpPr txBox="1"/>
            <p:nvPr/>
          </p:nvSpPr>
          <p:spPr>
            <a:xfrm>
              <a:off x="5593453" y="2804993"/>
              <a:ext cx="298480" cy="338554"/>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150" name="CaixaDeTexto 149">
              <a:extLst>
                <a:ext uri="{FF2B5EF4-FFF2-40B4-BE49-F238E27FC236}">
                  <a16:creationId xmlns:a16="http://schemas.microsoft.com/office/drawing/2014/main" id="{B6728D73-9D5A-4EA3-8DAC-E5FAD3EDA8B2}"/>
                </a:ext>
              </a:extLst>
            </p:cNvPr>
            <p:cNvSpPr txBox="1"/>
            <p:nvPr/>
          </p:nvSpPr>
          <p:spPr>
            <a:xfrm>
              <a:off x="6716797" y="2804993"/>
              <a:ext cx="298480" cy="338554"/>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cxnSp>
          <p:nvCxnSpPr>
            <p:cNvPr id="154" name="Conexão reta unidirecional 153">
              <a:extLst>
                <a:ext uri="{FF2B5EF4-FFF2-40B4-BE49-F238E27FC236}">
                  <a16:creationId xmlns:a16="http://schemas.microsoft.com/office/drawing/2014/main" id="{9DD9D9EF-285B-4853-9ADE-95B45C56AE94}"/>
                </a:ext>
              </a:extLst>
            </p:cNvPr>
            <p:cNvCxnSpPr>
              <a:stCxn id="50" idx="3"/>
              <a:endCxn id="148" idx="1"/>
            </p:cNvCxnSpPr>
            <p:nvPr/>
          </p:nvCxnSpPr>
          <p:spPr>
            <a:xfrm>
              <a:off x="6057379" y="3186063"/>
              <a:ext cx="543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0" name="Agrupar 159">
            <a:extLst>
              <a:ext uri="{FF2B5EF4-FFF2-40B4-BE49-F238E27FC236}">
                <a16:creationId xmlns:a16="http://schemas.microsoft.com/office/drawing/2014/main" id="{537BFAF7-38BE-4534-9255-2A1A7475A57B}"/>
              </a:ext>
            </a:extLst>
          </p:cNvPr>
          <p:cNvGrpSpPr/>
          <p:nvPr/>
        </p:nvGrpSpPr>
        <p:grpSpPr>
          <a:xfrm rot="19393603">
            <a:off x="6220495" y="4644119"/>
            <a:ext cx="446833" cy="122815"/>
            <a:chOff x="7099982" y="1793167"/>
            <a:chExt cx="446833" cy="122815"/>
          </a:xfrm>
        </p:grpSpPr>
        <p:cxnSp>
          <p:nvCxnSpPr>
            <p:cNvPr id="161" name="Conexão reta 160">
              <a:extLst>
                <a:ext uri="{FF2B5EF4-FFF2-40B4-BE49-F238E27FC236}">
                  <a16:creationId xmlns:a16="http://schemas.microsoft.com/office/drawing/2014/main" id="{1A6E4A96-9BD5-4C2B-89FC-116172BE1E7F}"/>
                </a:ext>
              </a:extLst>
            </p:cNvPr>
            <p:cNvCxnSpPr/>
            <p:nvPr/>
          </p:nvCxnSpPr>
          <p:spPr>
            <a:xfrm>
              <a:off x="7099982" y="1854575"/>
              <a:ext cx="4468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Conexão reta 161">
              <a:extLst>
                <a:ext uri="{FF2B5EF4-FFF2-40B4-BE49-F238E27FC236}">
                  <a16:creationId xmlns:a16="http://schemas.microsoft.com/office/drawing/2014/main" id="{AA0FBEFE-7B8B-4B74-A51E-B7B8EC27C8A3}"/>
                </a:ext>
              </a:extLst>
            </p:cNvPr>
            <p:cNvCxnSpPr>
              <a:cxnSpLocks/>
            </p:cNvCxnSpPr>
            <p:nvPr/>
          </p:nvCxnSpPr>
          <p:spPr>
            <a:xfrm>
              <a:off x="7546020" y="1793167"/>
              <a:ext cx="0" cy="12281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5" name="Agrupar 224">
            <a:extLst>
              <a:ext uri="{FF2B5EF4-FFF2-40B4-BE49-F238E27FC236}">
                <a16:creationId xmlns:a16="http://schemas.microsoft.com/office/drawing/2014/main" id="{28A9ABA6-615A-413D-A40E-45E08023DFC7}"/>
              </a:ext>
            </a:extLst>
          </p:cNvPr>
          <p:cNvGrpSpPr/>
          <p:nvPr/>
        </p:nvGrpSpPr>
        <p:grpSpPr>
          <a:xfrm>
            <a:off x="6612320" y="3263657"/>
            <a:ext cx="579774" cy="886892"/>
            <a:chOff x="7146475" y="2044860"/>
            <a:chExt cx="579774" cy="886892"/>
          </a:xfrm>
        </p:grpSpPr>
        <p:sp>
          <p:nvSpPr>
            <p:cNvPr id="54" name="CaixaDeTexto 53">
              <a:extLst>
                <a:ext uri="{FF2B5EF4-FFF2-40B4-BE49-F238E27FC236}">
                  <a16:creationId xmlns:a16="http://schemas.microsoft.com/office/drawing/2014/main" id="{4CE4C280-899E-43B7-8DC5-3F3A493C58AE}"/>
                </a:ext>
              </a:extLst>
            </p:cNvPr>
            <p:cNvSpPr txBox="1"/>
            <p:nvPr/>
          </p:nvSpPr>
          <p:spPr>
            <a:xfrm>
              <a:off x="7146475" y="2044860"/>
              <a:ext cx="579774" cy="369332"/>
            </a:xfrm>
            <a:prstGeom prst="rect">
              <a:avLst/>
            </a:prstGeom>
            <a:noFill/>
          </p:spPr>
          <p:txBody>
            <a:bodyPr wrap="none" rtlCol="0">
              <a:spAutoFit/>
            </a:bodyPr>
            <a:lstStyle/>
            <a:p>
              <a:r>
                <a:rPr lang="pt-PT" err="1"/>
                <a:t>Wnt</a:t>
              </a:r>
              <a:endParaRPr lang="en-GB"/>
            </a:p>
          </p:txBody>
        </p:sp>
        <p:cxnSp>
          <p:nvCxnSpPr>
            <p:cNvPr id="77" name="Conexão reta unidirecional 76">
              <a:extLst>
                <a:ext uri="{FF2B5EF4-FFF2-40B4-BE49-F238E27FC236}">
                  <a16:creationId xmlns:a16="http://schemas.microsoft.com/office/drawing/2014/main" id="{6DB73FA8-40BE-4E9A-B3D5-7F4FC31456D5}"/>
                </a:ext>
              </a:extLst>
            </p:cNvPr>
            <p:cNvCxnSpPr>
              <a:cxnSpLocks/>
              <a:stCxn id="54" idx="2"/>
              <a:endCxn id="158" idx="0"/>
            </p:cNvCxnSpPr>
            <p:nvPr/>
          </p:nvCxnSpPr>
          <p:spPr>
            <a:xfrm flipH="1">
              <a:off x="7425258" y="2414192"/>
              <a:ext cx="11104" cy="517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26" name="Agrupar 225">
            <a:extLst>
              <a:ext uri="{FF2B5EF4-FFF2-40B4-BE49-F238E27FC236}">
                <a16:creationId xmlns:a16="http://schemas.microsoft.com/office/drawing/2014/main" id="{00A409BF-CE2A-4DD3-A0C6-DE216DA3FDCC}"/>
              </a:ext>
            </a:extLst>
          </p:cNvPr>
          <p:cNvGrpSpPr/>
          <p:nvPr/>
        </p:nvGrpSpPr>
        <p:grpSpPr>
          <a:xfrm>
            <a:off x="5721389" y="3429000"/>
            <a:ext cx="1054336" cy="920278"/>
            <a:chOff x="5791354" y="2210203"/>
            <a:chExt cx="1054336" cy="920278"/>
          </a:xfrm>
        </p:grpSpPr>
        <p:grpSp>
          <p:nvGrpSpPr>
            <p:cNvPr id="129" name="Agrupar 128">
              <a:extLst>
                <a:ext uri="{FF2B5EF4-FFF2-40B4-BE49-F238E27FC236}">
                  <a16:creationId xmlns:a16="http://schemas.microsoft.com/office/drawing/2014/main" id="{5EAF6C36-1D7B-4964-ACA9-2225B3320298}"/>
                </a:ext>
              </a:extLst>
            </p:cNvPr>
            <p:cNvGrpSpPr/>
            <p:nvPr/>
          </p:nvGrpSpPr>
          <p:grpSpPr>
            <a:xfrm rot="7005848">
              <a:off x="6352388" y="2574641"/>
              <a:ext cx="668264" cy="318340"/>
              <a:chOff x="7121046" y="2108317"/>
              <a:chExt cx="668264" cy="318340"/>
            </a:xfrm>
          </p:grpSpPr>
          <p:cxnSp>
            <p:nvCxnSpPr>
              <p:cNvPr id="130" name="Conexão reta 129">
                <a:extLst>
                  <a:ext uri="{FF2B5EF4-FFF2-40B4-BE49-F238E27FC236}">
                    <a16:creationId xmlns:a16="http://schemas.microsoft.com/office/drawing/2014/main" id="{371A01AA-1C81-4FDB-B980-B9AC69B60E93}"/>
                  </a:ext>
                </a:extLst>
              </p:cNvPr>
              <p:cNvCxnSpPr>
                <a:cxnSpLocks/>
              </p:cNvCxnSpPr>
              <p:nvPr/>
            </p:nvCxnSpPr>
            <p:spPr>
              <a:xfrm rot="14594152" flipH="1">
                <a:off x="7277471" y="1951892"/>
                <a:ext cx="318340" cy="631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130">
                <a:extLst>
                  <a:ext uri="{FF2B5EF4-FFF2-40B4-BE49-F238E27FC236}">
                    <a16:creationId xmlns:a16="http://schemas.microsoft.com/office/drawing/2014/main" id="{3F68748B-2BD6-44F0-BBC6-7C908334AFAC}"/>
                  </a:ext>
                </a:extLst>
              </p:cNvPr>
              <p:cNvCxnSpPr>
                <a:cxnSpLocks/>
              </p:cNvCxnSpPr>
              <p:nvPr/>
            </p:nvCxnSpPr>
            <p:spPr>
              <a:xfrm>
                <a:off x="7789310" y="2206080"/>
                <a:ext cx="0" cy="12281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1" name="Agrupar 170">
              <a:extLst>
                <a:ext uri="{FF2B5EF4-FFF2-40B4-BE49-F238E27FC236}">
                  <a16:creationId xmlns:a16="http://schemas.microsoft.com/office/drawing/2014/main" id="{FCBF6EA0-94E3-4B1D-9DD0-586388DE01C7}"/>
                </a:ext>
              </a:extLst>
            </p:cNvPr>
            <p:cNvGrpSpPr/>
            <p:nvPr/>
          </p:nvGrpSpPr>
          <p:grpSpPr>
            <a:xfrm rot="5400000">
              <a:off x="5394953" y="2611264"/>
              <a:ext cx="915618" cy="122815"/>
              <a:chOff x="6620244" y="2250367"/>
              <a:chExt cx="915618" cy="122815"/>
            </a:xfrm>
          </p:grpSpPr>
          <p:cxnSp>
            <p:nvCxnSpPr>
              <p:cNvPr id="172" name="Conexão reta 171">
                <a:extLst>
                  <a:ext uri="{FF2B5EF4-FFF2-40B4-BE49-F238E27FC236}">
                    <a16:creationId xmlns:a16="http://schemas.microsoft.com/office/drawing/2014/main" id="{46961C15-C217-4753-B610-0635639A9C63}"/>
                  </a:ext>
                </a:extLst>
              </p:cNvPr>
              <p:cNvCxnSpPr>
                <a:cxnSpLocks/>
              </p:cNvCxnSpPr>
              <p:nvPr/>
            </p:nvCxnSpPr>
            <p:spPr>
              <a:xfrm rot="16200000">
                <a:off x="7076198" y="1855975"/>
                <a:ext cx="0" cy="91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Conexão reta 172">
                <a:extLst>
                  <a:ext uri="{FF2B5EF4-FFF2-40B4-BE49-F238E27FC236}">
                    <a16:creationId xmlns:a16="http://schemas.microsoft.com/office/drawing/2014/main" id="{A2E92D42-4F94-4C58-8AAF-5623B0C53334}"/>
                  </a:ext>
                </a:extLst>
              </p:cNvPr>
              <p:cNvCxnSpPr>
                <a:cxnSpLocks/>
              </p:cNvCxnSpPr>
              <p:nvPr/>
            </p:nvCxnSpPr>
            <p:spPr>
              <a:xfrm>
                <a:off x="7535862" y="2250367"/>
                <a:ext cx="0" cy="1228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6" name="Conexão reta 175">
              <a:extLst>
                <a:ext uri="{FF2B5EF4-FFF2-40B4-BE49-F238E27FC236}">
                  <a16:creationId xmlns:a16="http://schemas.microsoft.com/office/drawing/2014/main" id="{0BDAE669-1453-4B44-9B2D-89B8C26F0BF5}"/>
                </a:ext>
              </a:extLst>
            </p:cNvPr>
            <p:cNvCxnSpPr>
              <a:cxnSpLocks/>
            </p:cNvCxnSpPr>
            <p:nvPr/>
          </p:nvCxnSpPr>
          <p:spPr>
            <a:xfrm>
              <a:off x="5845770" y="2210203"/>
              <a:ext cx="82795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5" name="Agrupar 214">
            <a:extLst>
              <a:ext uri="{FF2B5EF4-FFF2-40B4-BE49-F238E27FC236}">
                <a16:creationId xmlns:a16="http://schemas.microsoft.com/office/drawing/2014/main" id="{0C40272B-7828-4C0B-9E37-8B686D0BD407}"/>
              </a:ext>
            </a:extLst>
          </p:cNvPr>
          <p:cNvGrpSpPr/>
          <p:nvPr/>
        </p:nvGrpSpPr>
        <p:grpSpPr>
          <a:xfrm>
            <a:off x="5716395" y="4459652"/>
            <a:ext cx="1759526" cy="662406"/>
            <a:chOff x="6250550" y="3240855"/>
            <a:chExt cx="1759526" cy="662406"/>
          </a:xfrm>
        </p:grpSpPr>
        <p:grpSp>
          <p:nvGrpSpPr>
            <p:cNvPr id="179" name="Agrupar 178">
              <a:extLst>
                <a:ext uri="{FF2B5EF4-FFF2-40B4-BE49-F238E27FC236}">
                  <a16:creationId xmlns:a16="http://schemas.microsoft.com/office/drawing/2014/main" id="{25676B43-E6D7-4527-93C3-0DEC469BFDA8}"/>
                </a:ext>
              </a:extLst>
            </p:cNvPr>
            <p:cNvGrpSpPr/>
            <p:nvPr/>
          </p:nvGrpSpPr>
          <p:grpSpPr>
            <a:xfrm rot="16200000" flipV="1">
              <a:off x="5980755" y="3510650"/>
              <a:ext cx="662406" cy="122815"/>
              <a:chOff x="6884409" y="1793167"/>
              <a:chExt cx="662406" cy="122815"/>
            </a:xfrm>
          </p:grpSpPr>
          <p:cxnSp>
            <p:nvCxnSpPr>
              <p:cNvPr id="180" name="Conexão reta 179">
                <a:extLst>
                  <a:ext uri="{FF2B5EF4-FFF2-40B4-BE49-F238E27FC236}">
                    <a16:creationId xmlns:a16="http://schemas.microsoft.com/office/drawing/2014/main" id="{2C001C1B-27E5-4A17-B710-05F1CA031A24}"/>
                  </a:ext>
                </a:extLst>
              </p:cNvPr>
              <p:cNvCxnSpPr>
                <a:cxnSpLocks/>
              </p:cNvCxnSpPr>
              <p:nvPr/>
            </p:nvCxnSpPr>
            <p:spPr>
              <a:xfrm rot="16200000">
                <a:off x="7215612" y="1523371"/>
                <a:ext cx="0" cy="662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Conexão reta 180">
                <a:extLst>
                  <a:ext uri="{FF2B5EF4-FFF2-40B4-BE49-F238E27FC236}">
                    <a16:creationId xmlns:a16="http://schemas.microsoft.com/office/drawing/2014/main" id="{0B6482A9-0D43-4A3C-A371-2688C27751BD}"/>
                  </a:ext>
                </a:extLst>
              </p:cNvPr>
              <p:cNvCxnSpPr>
                <a:cxnSpLocks/>
              </p:cNvCxnSpPr>
              <p:nvPr/>
            </p:nvCxnSpPr>
            <p:spPr>
              <a:xfrm>
                <a:off x="7546020" y="1793167"/>
                <a:ext cx="0" cy="1228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2" name="Conexão reta 181">
              <a:extLst>
                <a:ext uri="{FF2B5EF4-FFF2-40B4-BE49-F238E27FC236}">
                  <a16:creationId xmlns:a16="http://schemas.microsoft.com/office/drawing/2014/main" id="{C29C489D-D289-4031-B93A-5855E23C7C50}"/>
                </a:ext>
              </a:extLst>
            </p:cNvPr>
            <p:cNvCxnSpPr>
              <a:cxnSpLocks/>
            </p:cNvCxnSpPr>
            <p:nvPr/>
          </p:nvCxnSpPr>
          <p:spPr>
            <a:xfrm>
              <a:off x="6309960" y="3903261"/>
              <a:ext cx="1700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Conexão reta 184">
              <a:extLst>
                <a:ext uri="{FF2B5EF4-FFF2-40B4-BE49-F238E27FC236}">
                  <a16:creationId xmlns:a16="http://schemas.microsoft.com/office/drawing/2014/main" id="{8A1076DD-46ED-4484-83E9-7C0BC64CC6B0}"/>
                </a:ext>
              </a:extLst>
            </p:cNvPr>
            <p:cNvCxnSpPr>
              <a:cxnSpLocks/>
            </p:cNvCxnSpPr>
            <p:nvPr/>
          </p:nvCxnSpPr>
          <p:spPr>
            <a:xfrm>
              <a:off x="8007482" y="3370729"/>
              <a:ext cx="0" cy="53253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0" name="Agrupar 219">
            <a:extLst>
              <a:ext uri="{FF2B5EF4-FFF2-40B4-BE49-F238E27FC236}">
                <a16:creationId xmlns:a16="http://schemas.microsoft.com/office/drawing/2014/main" id="{95C8F8F6-5208-4432-B212-3044A59CB02A}"/>
              </a:ext>
            </a:extLst>
          </p:cNvPr>
          <p:cNvGrpSpPr/>
          <p:nvPr/>
        </p:nvGrpSpPr>
        <p:grpSpPr>
          <a:xfrm>
            <a:off x="7031382" y="4023126"/>
            <a:ext cx="489347" cy="196534"/>
            <a:chOff x="7520729" y="2804329"/>
            <a:chExt cx="489347" cy="196534"/>
          </a:xfrm>
        </p:grpSpPr>
        <p:grpSp>
          <p:nvGrpSpPr>
            <p:cNvPr id="186" name="Agrupar 185">
              <a:extLst>
                <a:ext uri="{FF2B5EF4-FFF2-40B4-BE49-F238E27FC236}">
                  <a16:creationId xmlns:a16="http://schemas.microsoft.com/office/drawing/2014/main" id="{AA5A43DC-BB3F-46A4-97C0-86036655A0D1}"/>
                </a:ext>
              </a:extLst>
            </p:cNvPr>
            <p:cNvGrpSpPr/>
            <p:nvPr/>
          </p:nvGrpSpPr>
          <p:grpSpPr>
            <a:xfrm rot="5400000">
              <a:off x="7508290" y="2817303"/>
              <a:ext cx="147694" cy="122815"/>
              <a:chOff x="7399122" y="1793167"/>
              <a:chExt cx="147694" cy="122815"/>
            </a:xfrm>
          </p:grpSpPr>
          <p:cxnSp>
            <p:nvCxnSpPr>
              <p:cNvPr id="187" name="Conexão reta 186">
                <a:extLst>
                  <a:ext uri="{FF2B5EF4-FFF2-40B4-BE49-F238E27FC236}">
                    <a16:creationId xmlns:a16="http://schemas.microsoft.com/office/drawing/2014/main" id="{AE5017AE-B8FB-49FB-8C0C-AE5A5D065491}"/>
                  </a:ext>
                </a:extLst>
              </p:cNvPr>
              <p:cNvCxnSpPr>
                <a:cxnSpLocks/>
              </p:cNvCxnSpPr>
              <p:nvPr/>
            </p:nvCxnSpPr>
            <p:spPr>
              <a:xfrm rot="16200000">
                <a:off x="7472969" y="1780727"/>
                <a:ext cx="0" cy="147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Conexão reta 187">
                <a:extLst>
                  <a:ext uri="{FF2B5EF4-FFF2-40B4-BE49-F238E27FC236}">
                    <a16:creationId xmlns:a16="http://schemas.microsoft.com/office/drawing/2014/main" id="{B4D286F9-0FD0-4DC6-9AE2-F36A0FAA514C}"/>
                  </a:ext>
                </a:extLst>
              </p:cNvPr>
              <p:cNvCxnSpPr>
                <a:cxnSpLocks/>
              </p:cNvCxnSpPr>
              <p:nvPr/>
            </p:nvCxnSpPr>
            <p:spPr>
              <a:xfrm>
                <a:off x="7546020" y="1793167"/>
                <a:ext cx="0" cy="1228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9" name="Conexão reta 188">
              <a:extLst>
                <a:ext uri="{FF2B5EF4-FFF2-40B4-BE49-F238E27FC236}">
                  <a16:creationId xmlns:a16="http://schemas.microsoft.com/office/drawing/2014/main" id="{189E0DB0-D2D9-4387-B972-ED4413DD347C}"/>
                </a:ext>
              </a:extLst>
            </p:cNvPr>
            <p:cNvCxnSpPr>
              <a:cxnSpLocks/>
            </p:cNvCxnSpPr>
            <p:nvPr/>
          </p:nvCxnSpPr>
          <p:spPr>
            <a:xfrm>
              <a:off x="7582137" y="2804863"/>
              <a:ext cx="427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Conexão reta 189">
              <a:extLst>
                <a:ext uri="{FF2B5EF4-FFF2-40B4-BE49-F238E27FC236}">
                  <a16:creationId xmlns:a16="http://schemas.microsoft.com/office/drawing/2014/main" id="{756CE058-1B87-402C-AC0B-D94FE8CAED55}"/>
                </a:ext>
              </a:extLst>
            </p:cNvPr>
            <p:cNvCxnSpPr>
              <a:cxnSpLocks/>
            </p:cNvCxnSpPr>
            <p:nvPr/>
          </p:nvCxnSpPr>
          <p:spPr>
            <a:xfrm flipV="1">
              <a:off x="8010076" y="2804329"/>
              <a:ext cx="0" cy="19653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2" name="Agrupar 211">
            <a:extLst>
              <a:ext uri="{FF2B5EF4-FFF2-40B4-BE49-F238E27FC236}">
                <a16:creationId xmlns:a16="http://schemas.microsoft.com/office/drawing/2014/main" id="{60F1181D-4FF1-41C9-91F0-D4DE772D74D0}"/>
              </a:ext>
            </a:extLst>
          </p:cNvPr>
          <p:cNvGrpSpPr/>
          <p:nvPr/>
        </p:nvGrpSpPr>
        <p:grpSpPr>
          <a:xfrm>
            <a:off x="6542529" y="4150549"/>
            <a:ext cx="697147" cy="736737"/>
            <a:chOff x="7087788" y="2946038"/>
            <a:chExt cx="697147" cy="736737"/>
          </a:xfrm>
        </p:grpSpPr>
        <p:sp>
          <p:nvSpPr>
            <p:cNvPr id="158" name="CaixaDeTexto 157">
              <a:extLst>
                <a:ext uri="{FF2B5EF4-FFF2-40B4-BE49-F238E27FC236}">
                  <a16:creationId xmlns:a16="http://schemas.microsoft.com/office/drawing/2014/main" id="{8FDDB0DB-8488-4951-B230-75996FB102D7}"/>
                </a:ext>
              </a:extLst>
            </p:cNvPr>
            <p:cNvSpPr txBox="1"/>
            <p:nvPr/>
          </p:nvSpPr>
          <p:spPr>
            <a:xfrm>
              <a:off x="7087788" y="2946038"/>
              <a:ext cx="697147" cy="477054"/>
            </a:xfrm>
            <a:prstGeom prst="rect">
              <a:avLst/>
            </a:prstGeom>
            <a:noFill/>
          </p:spPr>
          <p:txBody>
            <a:bodyPr wrap="square" rtlCol="0">
              <a:spAutoFit/>
            </a:bodyPr>
            <a:lstStyle/>
            <a:p>
              <a:pPr algn="ctr"/>
              <a:r>
                <a:rPr lang="pt-PT" sz="1400"/>
                <a:t>Runx2</a:t>
              </a:r>
              <a:r>
                <a:rPr lang="pt-PT" sz="1100"/>
                <a:t> (</a:t>
              </a:r>
              <a:r>
                <a:rPr lang="pt-PT" sz="1100" err="1"/>
                <a:t>Cbfa</a:t>
              </a:r>
              <a:r>
                <a:rPr lang="pt-PT" sz="1100" err="1">
                  <a:latin typeface="Times New Roman" panose="02020603050405020304" pitchFamily="18" charset="0"/>
                  <a:cs typeface="Times New Roman" panose="02020603050405020304" pitchFamily="18" charset="0"/>
                </a:rPr>
                <a:t>I</a:t>
              </a:r>
              <a:r>
                <a:rPr lang="pt-PT" sz="1100"/>
                <a:t>)</a:t>
              </a:r>
              <a:endParaRPr lang="en-GB" sz="1400"/>
            </a:p>
          </p:txBody>
        </p:sp>
        <p:sp>
          <p:nvSpPr>
            <p:cNvPr id="196" name="CaixaDeTexto 195">
              <a:extLst>
                <a:ext uri="{FF2B5EF4-FFF2-40B4-BE49-F238E27FC236}">
                  <a16:creationId xmlns:a16="http://schemas.microsoft.com/office/drawing/2014/main" id="{F87BF4BA-903F-42A6-B98D-FFBCABDB1615}"/>
                </a:ext>
              </a:extLst>
            </p:cNvPr>
            <p:cNvSpPr txBox="1"/>
            <p:nvPr/>
          </p:nvSpPr>
          <p:spPr>
            <a:xfrm>
              <a:off x="7286524" y="3344221"/>
              <a:ext cx="298480" cy="338554"/>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grpSp>
      <p:grpSp>
        <p:nvGrpSpPr>
          <p:cNvPr id="230" name="Agrupar 229">
            <a:extLst>
              <a:ext uri="{FF2B5EF4-FFF2-40B4-BE49-F238E27FC236}">
                <a16:creationId xmlns:a16="http://schemas.microsoft.com/office/drawing/2014/main" id="{AD185F1A-BC27-43F1-BFD5-BC087F083C12}"/>
              </a:ext>
            </a:extLst>
          </p:cNvPr>
          <p:cNvGrpSpPr/>
          <p:nvPr/>
        </p:nvGrpSpPr>
        <p:grpSpPr>
          <a:xfrm>
            <a:off x="8500825" y="4463878"/>
            <a:ext cx="575935" cy="198280"/>
            <a:chOff x="9034980" y="3245081"/>
            <a:chExt cx="575935" cy="198280"/>
          </a:xfrm>
        </p:grpSpPr>
        <p:sp>
          <p:nvSpPr>
            <p:cNvPr id="227" name="CaixaDeTexto 226">
              <a:extLst>
                <a:ext uri="{FF2B5EF4-FFF2-40B4-BE49-F238E27FC236}">
                  <a16:creationId xmlns:a16="http://schemas.microsoft.com/office/drawing/2014/main" id="{04304A8E-57DD-4FCE-9545-B4F84CAD5D8B}"/>
                </a:ext>
              </a:extLst>
            </p:cNvPr>
            <p:cNvSpPr txBox="1"/>
            <p:nvPr/>
          </p:nvSpPr>
          <p:spPr>
            <a:xfrm>
              <a:off x="9034980" y="3245081"/>
              <a:ext cx="174810" cy="198280"/>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228" name="CaixaDeTexto 227">
              <a:extLst>
                <a:ext uri="{FF2B5EF4-FFF2-40B4-BE49-F238E27FC236}">
                  <a16:creationId xmlns:a16="http://schemas.microsoft.com/office/drawing/2014/main" id="{CBA22C3C-F734-4E5E-B014-122C3CCE6955}"/>
                </a:ext>
              </a:extLst>
            </p:cNvPr>
            <p:cNvSpPr txBox="1"/>
            <p:nvPr/>
          </p:nvSpPr>
          <p:spPr>
            <a:xfrm>
              <a:off x="9436105" y="3245081"/>
              <a:ext cx="174810" cy="198280"/>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cxnSp>
          <p:nvCxnSpPr>
            <p:cNvPr id="229" name="Conexão reta unidirecional 228">
              <a:extLst>
                <a:ext uri="{FF2B5EF4-FFF2-40B4-BE49-F238E27FC236}">
                  <a16:creationId xmlns:a16="http://schemas.microsoft.com/office/drawing/2014/main" id="{2B91751B-1EDA-4D08-96B9-979C6766FD29}"/>
                </a:ext>
              </a:extLst>
            </p:cNvPr>
            <p:cNvCxnSpPr>
              <a:cxnSpLocks/>
            </p:cNvCxnSpPr>
            <p:nvPr/>
          </p:nvCxnSpPr>
          <p:spPr>
            <a:xfrm flipV="1">
              <a:off x="9251649" y="3399746"/>
              <a:ext cx="245177" cy="25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grpSp>
        <p:nvGrpSpPr>
          <p:cNvPr id="12" name="Agrupar 11">
            <a:extLst>
              <a:ext uri="{FF2B5EF4-FFF2-40B4-BE49-F238E27FC236}">
                <a16:creationId xmlns:a16="http://schemas.microsoft.com/office/drawing/2014/main" id="{1BED2375-6F65-4D25-BC71-57ADD29D1DE2}"/>
              </a:ext>
            </a:extLst>
          </p:cNvPr>
          <p:cNvGrpSpPr/>
          <p:nvPr/>
        </p:nvGrpSpPr>
        <p:grpSpPr>
          <a:xfrm>
            <a:off x="7703919" y="2449495"/>
            <a:ext cx="530915" cy="854298"/>
            <a:chOff x="7969377" y="1230698"/>
            <a:chExt cx="530915" cy="854298"/>
          </a:xfrm>
        </p:grpSpPr>
        <p:sp>
          <p:nvSpPr>
            <p:cNvPr id="5" name="CaixaDeTexto 4">
              <a:extLst>
                <a:ext uri="{FF2B5EF4-FFF2-40B4-BE49-F238E27FC236}">
                  <a16:creationId xmlns:a16="http://schemas.microsoft.com/office/drawing/2014/main" id="{9F4E5F31-577D-4BCF-AF6E-7F4963F5059F}"/>
                </a:ext>
              </a:extLst>
            </p:cNvPr>
            <p:cNvSpPr txBox="1"/>
            <p:nvPr/>
          </p:nvSpPr>
          <p:spPr>
            <a:xfrm>
              <a:off x="7969377" y="1230698"/>
              <a:ext cx="530915" cy="369332"/>
            </a:xfrm>
            <a:prstGeom prst="rect">
              <a:avLst/>
            </a:prstGeom>
            <a:noFill/>
          </p:spPr>
          <p:txBody>
            <a:bodyPr wrap="none" rtlCol="0">
              <a:spAutoFit/>
            </a:bodyPr>
            <a:lstStyle/>
            <a:p>
              <a:r>
                <a:rPr lang="pt-PT"/>
                <a:t>IHH</a:t>
              </a:r>
              <a:endParaRPr lang="en-GB"/>
            </a:p>
          </p:txBody>
        </p:sp>
        <p:cxnSp>
          <p:nvCxnSpPr>
            <p:cNvPr id="8" name="Conexão reta unidirecional 7">
              <a:extLst>
                <a:ext uri="{FF2B5EF4-FFF2-40B4-BE49-F238E27FC236}">
                  <a16:creationId xmlns:a16="http://schemas.microsoft.com/office/drawing/2014/main" id="{D47D2BCC-89C3-4DAC-B8AB-53B59E56D7F2}"/>
                </a:ext>
              </a:extLst>
            </p:cNvPr>
            <p:cNvCxnSpPr>
              <a:cxnSpLocks/>
              <a:stCxn id="5" idx="2"/>
              <a:endCxn id="157" idx="0"/>
            </p:cNvCxnSpPr>
            <p:nvPr/>
          </p:nvCxnSpPr>
          <p:spPr>
            <a:xfrm>
              <a:off x="8234835" y="1600030"/>
              <a:ext cx="516" cy="484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 name="Imagem 2">
            <a:extLst>
              <a:ext uri="{FF2B5EF4-FFF2-40B4-BE49-F238E27FC236}">
                <a16:creationId xmlns:a16="http://schemas.microsoft.com/office/drawing/2014/main" id="{ECF45BD4-02FC-4492-9928-6845C23C9A04}"/>
              </a:ext>
            </a:extLst>
          </p:cNvPr>
          <p:cNvPicPr>
            <a:picLocks noChangeAspect="1"/>
          </p:cNvPicPr>
          <p:nvPr/>
        </p:nvPicPr>
        <p:blipFill>
          <a:blip r:embed="rId5"/>
          <a:stretch>
            <a:fillRect/>
          </a:stretch>
        </p:blipFill>
        <p:spPr>
          <a:xfrm>
            <a:off x="9651628" y="1875019"/>
            <a:ext cx="1571625" cy="1876425"/>
          </a:xfrm>
          <a:prstGeom prst="rect">
            <a:avLst/>
          </a:prstGeom>
        </p:spPr>
      </p:pic>
      <p:sp>
        <p:nvSpPr>
          <p:cNvPr id="13" name="CaixaDeTexto 12">
            <a:extLst>
              <a:ext uri="{FF2B5EF4-FFF2-40B4-BE49-F238E27FC236}">
                <a16:creationId xmlns:a16="http://schemas.microsoft.com/office/drawing/2014/main" id="{24ECBC42-1580-4D2C-A632-4ACF94CB9D7F}"/>
              </a:ext>
            </a:extLst>
          </p:cNvPr>
          <p:cNvSpPr txBox="1"/>
          <p:nvPr/>
        </p:nvSpPr>
        <p:spPr>
          <a:xfrm>
            <a:off x="5735270" y="4548732"/>
            <a:ext cx="301686" cy="369332"/>
          </a:xfrm>
          <a:prstGeom prst="rect">
            <a:avLst/>
          </a:prstGeom>
          <a:noFill/>
        </p:spPr>
        <p:txBody>
          <a:bodyPr wrap="none" rtlCol="0">
            <a:spAutoFit/>
          </a:bodyPr>
          <a:lstStyle/>
          <a:p>
            <a:r>
              <a:rPr lang="pt-PT" b="1">
                <a:solidFill>
                  <a:srgbClr val="FF0000"/>
                </a:solidFill>
              </a:rPr>
              <a:t>8</a:t>
            </a:r>
            <a:endParaRPr lang="en-GB" b="1">
              <a:solidFill>
                <a:srgbClr val="FF0000"/>
              </a:solidFill>
            </a:endParaRPr>
          </a:p>
        </p:txBody>
      </p:sp>
      <p:sp>
        <p:nvSpPr>
          <p:cNvPr id="14" name="CaixaDeTexto 13">
            <a:extLst>
              <a:ext uri="{FF2B5EF4-FFF2-40B4-BE49-F238E27FC236}">
                <a16:creationId xmlns:a16="http://schemas.microsoft.com/office/drawing/2014/main" id="{2F97D0C9-F04A-49A8-80FC-332CF318D8A9}"/>
              </a:ext>
            </a:extLst>
          </p:cNvPr>
          <p:cNvSpPr txBox="1"/>
          <p:nvPr/>
        </p:nvSpPr>
        <p:spPr>
          <a:xfrm>
            <a:off x="5983270" y="4061240"/>
            <a:ext cx="301686" cy="369332"/>
          </a:xfrm>
          <a:prstGeom prst="rect">
            <a:avLst/>
          </a:prstGeom>
          <a:noFill/>
        </p:spPr>
        <p:txBody>
          <a:bodyPr wrap="none" rtlCol="0">
            <a:spAutoFit/>
          </a:bodyPr>
          <a:lstStyle/>
          <a:p>
            <a:r>
              <a:rPr lang="pt-PT" b="1">
                <a:solidFill>
                  <a:srgbClr val="FF0000"/>
                </a:solidFill>
              </a:rPr>
              <a:t>9</a:t>
            </a:r>
            <a:endParaRPr lang="en-GB" b="1">
              <a:solidFill>
                <a:srgbClr val="FF0000"/>
              </a:solidFill>
            </a:endParaRPr>
          </a:p>
        </p:txBody>
      </p:sp>
      <p:sp>
        <p:nvSpPr>
          <p:cNvPr id="15" name="CaixaDeTexto 14">
            <a:extLst>
              <a:ext uri="{FF2B5EF4-FFF2-40B4-BE49-F238E27FC236}">
                <a16:creationId xmlns:a16="http://schemas.microsoft.com/office/drawing/2014/main" id="{3F6EEA8E-AF16-44E9-A43E-584BB0770A8A}"/>
              </a:ext>
            </a:extLst>
          </p:cNvPr>
          <p:cNvSpPr txBox="1"/>
          <p:nvPr/>
        </p:nvSpPr>
        <p:spPr>
          <a:xfrm>
            <a:off x="6437981" y="3078991"/>
            <a:ext cx="418704" cy="369332"/>
          </a:xfrm>
          <a:prstGeom prst="rect">
            <a:avLst/>
          </a:prstGeom>
          <a:noFill/>
        </p:spPr>
        <p:txBody>
          <a:bodyPr wrap="none" rtlCol="0">
            <a:spAutoFit/>
          </a:bodyPr>
          <a:lstStyle/>
          <a:p>
            <a:r>
              <a:rPr lang="pt-PT" b="1">
                <a:solidFill>
                  <a:srgbClr val="FF0000"/>
                </a:solidFill>
              </a:rPr>
              <a:t>10</a:t>
            </a:r>
            <a:endParaRPr lang="en-GB" b="1">
              <a:solidFill>
                <a:srgbClr val="FF0000"/>
              </a:solidFill>
            </a:endParaRPr>
          </a:p>
        </p:txBody>
      </p:sp>
      <p:sp>
        <p:nvSpPr>
          <p:cNvPr id="23" name="CaixaDeTexto 22">
            <a:extLst>
              <a:ext uri="{FF2B5EF4-FFF2-40B4-BE49-F238E27FC236}">
                <a16:creationId xmlns:a16="http://schemas.microsoft.com/office/drawing/2014/main" id="{8EC0FF2D-8864-443D-A247-F5F0843DD3C7}"/>
              </a:ext>
            </a:extLst>
          </p:cNvPr>
          <p:cNvSpPr txBox="1"/>
          <p:nvPr/>
        </p:nvSpPr>
        <p:spPr>
          <a:xfrm>
            <a:off x="7086685" y="4026138"/>
            <a:ext cx="418704" cy="369332"/>
          </a:xfrm>
          <a:prstGeom prst="rect">
            <a:avLst/>
          </a:prstGeom>
          <a:noFill/>
        </p:spPr>
        <p:txBody>
          <a:bodyPr wrap="none" rtlCol="0">
            <a:spAutoFit/>
          </a:bodyPr>
          <a:lstStyle/>
          <a:p>
            <a:r>
              <a:rPr lang="pt-PT" b="1">
                <a:solidFill>
                  <a:srgbClr val="FF0000"/>
                </a:solidFill>
              </a:rPr>
              <a:t>11</a:t>
            </a:r>
            <a:endParaRPr lang="en-GB" b="1">
              <a:solidFill>
                <a:srgbClr val="FF0000"/>
              </a:solidFill>
            </a:endParaRPr>
          </a:p>
        </p:txBody>
      </p:sp>
      <p:sp>
        <p:nvSpPr>
          <p:cNvPr id="24" name="CaixaDeTexto 23">
            <a:extLst>
              <a:ext uri="{FF2B5EF4-FFF2-40B4-BE49-F238E27FC236}">
                <a16:creationId xmlns:a16="http://schemas.microsoft.com/office/drawing/2014/main" id="{B890F6DE-7B97-4DE1-BCAF-80674DE0957F}"/>
              </a:ext>
            </a:extLst>
          </p:cNvPr>
          <p:cNvSpPr txBox="1"/>
          <p:nvPr/>
        </p:nvSpPr>
        <p:spPr>
          <a:xfrm>
            <a:off x="4701566" y="4050488"/>
            <a:ext cx="418704" cy="369332"/>
          </a:xfrm>
          <a:prstGeom prst="rect">
            <a:avLst/>
          </a:prstGeom>
          <a:noFill/>
        </p:spPr>
        <p:txBody>
          <a:bodyPr wrap="none" rtlCol="0">
            <a:spAutoFit/>
          </a:bodyPr>
          <a:lstStyle/>
          <a:p>
            <a:r>
              <a:rPr lang="pt-PT" b="1">
                <a:solidFill>
                  <a:srgbClr val="FF0000"/>
                </a:solidFill>
              </a:rPr>
              <a:t>12</a:t>
            </a:r>
            <a:endParaRPr lang="en-GB" b="1">
              <a:solidFill>
                <a:srgbClr val="FF0000"/>
              </a:solidFill>
            </a:endParaRPr>
          </a:p>
        </p:txBody>
      </p:sp>
      <p:grpSp>
        <p:nvGrpSpPr>
          <p:cNvPr id="27" name="Agrupar 26">
            <a:extLst>
              <a:ext uri="{FF2B5EF4-FFF2-40B4-BE49-F238E27FC236}">
                <a16:creationId xmlns:a16="http://schemas.microsoft.com/office/drawing/2014/main" id="{C1BC561B-3BB0-40BE-B8EB-0408902059AA}"/>
              </a:ext>
            </a:extLst>
          </p:cNvPr>
          <p:cNvGrpSpPr/>
          <p:nvPr/>
        </p:nvGrpSpPr>
        <p:grpSpPr>
          <a:xfrm>
            <a:off x="7499890" y="3342660"/>
            <a:ext cx="1441885" cy="2014560"/>
            <a:chOff x="7499890" y="3342660"/>
            <a:chExt cx="1441885" cy="2014560"/>
          </a:xfrm>
        </p:grpSpPr>
        <p:sp>
          <p:nvSpPr>
            <p:cNvPr id="26" name="CaixaDeTexto 25">
              <a:extLst>
                <a:ext uri="{FF2B5EF4-FFF2-40B4-BE49-F238E27FC236}">
                  <a16:creationId xmlns:a16="http://schemas.microsoft.com/office/drawing/2014/main" id="{A6890B3F-FC64-4957-A4C3-B5FB96F3F68B}"/>
                </a:ext>
              </a:extLst>
            </p:cNvPr>
            <p:cNvSpPr txBox="1"/>
            <p:nvPr/>
          </p:nvSpPr>
          <p:spPr>
            <a:xfrm>
              <a:off x="8640089" y="4987888"/>
              <a:ext cx="301686" cy="369332"/>
            </a:xfrm>
            <a:prstGeom prst="rect">
              <a:avLst/>
            </a:prstGeom>
            <a:noFill/>
          </p:spPr>
          <p:txBody>
            <a:bodyPr wrap="none" rtlCol="0">
              <a:spAutoFit/>
            </a:bodyPr>
            <a:lstStyle/>
            <a:p>
              <a:r>
                <a:rPr lang="pt-PT" b="1">
                  <a:solidFill>
                    <a:srgbClr val="FF0000"/>
                  </a:solidFill>
                </a:rPr>
                <a:t>2</a:t>
              </a:r>
              <a:endParaRPr lang="en-GB" b="1">
                <a:solidFill>
                  <a:srgbClr val="FF0000"/>
                </a:solidFill>
              </a:endParaRPr>
            </a:p>
          </p:txBody>
        </p:sp>
        <p:sp>
          <p:nvSpPr>
            <p:cNvPr id="112" name="CaixaDeTexto 111">
              <a:extLst>
                <a:ext uri="{FF2B5EF4-FFF2-40B4-BE49-F238E27FC236}">
                  <a16:creationId xmlns:a16="http://schemas.microsoft.com/office/drawing/2014/main" id="{24EB63B3-B703-4D7F-9C7B-6B560F00C121}"/>
                </a:ext>
              </a:extLst>
            </p:cNvPr>
            <p:cNvSpPr txBox="1"/>
            <p:nvPr/>
          </p:nvSpPr>
          <p:spPr>
            <a:xfrm>
              <a:off x="7499890" y="3342660"/>
              <a:ext cx="301686" cy="369332"/>
            </a:xfrm>
            <a:prstGeom prst="rect">
              <a:avLst/>
            </a:prstGeom>
            <a:noFill/>
          </p:spPr>
          <p:txBody>
            <a:bodyPr wrap="none" rtlCol="0">
              <a:spAutoFit/>
            </a:bodyPr>
            <a:lstStyle/>
            <a:p>
              <a:r>
                <a:rPr lang="pt-PT" b="1">
                  <a:solidFill>
                    <a:srgbClr val="FF0000"/>
                  </a:solidFill>
                </a:rPr>
                <a:t>3</a:t>
              </a:r>
              <a:endParaRPr lang="en-GB" b="1">
                <a:solidFill>
                  <a:srgbClr val="FF0000"/>
                </a:solidFill>
              </a:endParaRPr>
            </a:p>
          </p:txBody>
        </p:sp>
      </p:grpSp>
      <p:graphicFrame>
        <p:nvGraphicFramePr>
          <p:cNvPr id="9" name="Tabela 9">
            <a:extLst>
              <a:ext uri="{FF2B5EF4-FFF2-40B4-BE49-F238E27FC236}">
                <a16:creationId xmlns:a16="http://schemas.microsoft.com/office/drawing/2014/main" id="{21211E3B-F2F9-27E4-7071-B217D1A8FD7C}"/>
              </a:ext>
            </a:extLst>
          </p:cNvPr>
          <p:cNvGraphicFramePr>
            <a:graphicFrameLocks noGrp="1"/>
          </p:cNvGraphicFramePr>
          <p:nvPr>
            <p:extLst>
              <p:ext uri="{D42A27DB-BD31-4B8C-83A1-F6EECF244321}">
                <p14:modId xmlns:p14="http://schemas.microsoft.com/office/powerpoint/2010/main" val="3878251839"/>
              </p:ext>
            </p:extLst>
          </p:nvPr>
        </p:nvGraphicFramePr>
        <p:xfrm>
          <a:off x="3898650" y="5314771"/>
          <a:ext cx="2909274" cy="1371600"/>
        </p:xfrm>
        <a:graphic>
          <a:graphicData uri="http://schemas.openxmlformats.org/drawingml/2006/table">
            <a:tbl>
              <a:tblPr firstRow="1" bandRow="1">
                <a:tableStyleId>{2D5ABB26-0587-4C30-8999-92F81FD0307C}</a:tableStyleId>
              </a:tblPr>
              <a:tblGrid>
                <a:gridCol w="524647">
                  <a:extLst>
                    <a:ext uri="{9D8B030D-6E8A-4147-A177-3AD203B41FA5}">
                      <a16:colId xmlns:a16="http://schemas.microsoft.com/office/drawing/2014/main" val="3984726068"/>
                    </a:ext>
                  </a:extLst>
                </a:gridCol>
                <a:gridCol w="2384627">
                  <a:extLst>
                    <a:ext uri="{9D8B030D-6E8A-4147-A177-3AD203B41FA5}">
                      <a16:colId xmlns:a16="http://schemas.microsoft.com/office/drawing/2014/main" val="3338332665"/>
                    </a:ext>
                  </a:extLst>
                </a:gridCol>
              </a:tblGrid>
              <a:tr h="265113">
                <a:tc>
                  <a:txBody>
                    <a:bodyPr/>
                    <a:lstStyle/>
                    <a:p>
                      <a:r>
                        <a:rPr lang="pt-PT" sz="1200" b="1" dirty="0">
                          <a:solidFill>
                            <a:schemeClr val="accent1"/>
                          </a:solidFill>
                        </a:rPr>
                        <a:t>Zona</a:t>
                      </a:r>
                    </a:p>
                  </a:txBody>
                  <a:tcPr/>
                </a:tc>
                <a:tc>
                  <a:txBody>
                    <a:bodyPr/>
                    <a:lstStyle/>
                    <a:p>
                      <a:r>
                        <a:rPr lang="pt-PT" sz="1200" dirty="0"/>
                        <a:t>Marcadores</a:t>
                      </a:r>
                    </a:p>
                  </a:txBody>
                  <a:tcPr/>
                </a:tc>
                <a:extLst>
                  <a:ext uri="{0D108BD9-81ED-4DB2-BD59-A6C34878D82A}">
                    <a16:rowId xmlns:a16="http://schemas.microsoft.com/office/drawing/2014/main" val="1819957307"/>
                  </a:ext>
                </a:extLst>
              </a:tr>
              <a:tr h="265113">
                <a:tc>
                  <a:txBody>
                    <a:bodyPr/>
                    <a:lstStyle/>
                    <a:p>
                      <a:pPr algn="ctr"/>
                      <a:r>
                        <a:rPr lang="pt-PT" sz="1200" b="1" dirty="0">
                          <a:solidFill>
                            <a:schemeClr val="accent1"/>
                          </a:solidFill>
                        </a:rPr>
                        <a:t>1</a:t>
                      </a:r>
                    </a:p>
                  </a:txBody>
                  <a:tcPr/>
                </a:tc>
                <a:tc>
                  <a:txBody>
                    <a:bodyPr/>
                    <a:lstStyle/>
                    <a:p>
                      <a:r>
                        <a:rPr lang="pt-PT" sz="1200" dirty="0"/>
                        <a:t>Sox9 </a:t>
                      </a:r>
                      <a:r>
                        <a:rPr lang="pt-PT" sz="1200" dirty="0" err="1"/>
                        <a:t>NCad</a:t>
                      </a:r>
                      <a:r>
                        <a:rPr lang="pt-PT" sz="1200" dirty="0"/>
                        <a:t> Col2a1</a:t>
                      </a:r>
                    </a:p>
                  </a:txBody>
                  <a:tcPr/>
                </a:tc>
                <a:extLst>
                  <a:ext uri="{0D108BD9-81ED-4DB2-BD59-A6C34878D82A}">
                    <a16:rowId xmlns:a16="http://schemas.microsoft.com/office/drawing/2014/main" val="3040716168"/>
                  </a:ext>
                </a:extLst>
              </a:tr>
              <a:tr h="265113">
                <a:tc>
                  <a:txBody>
                    <a:bodyPr/>
                    <a:lstStyle/>
                    <a:p>
                      <a:pPr algn="ctr"/>
                      <a:r>
                        <a:rPr lang="pt-PT" sz="1200" b="1" dirty="0">
                          <a:solidFill>
                            <a:schemeClr val="accent1"/>
                          </a:solidFill>
                        </a:rPr>
                        <a:t>2</a:t>
                      </a:r>
                    </a:p>
                  </a:txBody>
                  <a:tcPr/>
                </a:tc>
                <a:tc>
                  <a:txBody>
                    <a:bodyPr/>
                    <a:lstStyle/>
                    <a:p>
                      <a:r>
                        <a:rPr lang="pt-PT" sz="1200" dirty="0"/>
                        <a:t>Sox9 PTH-</a:t>
                      </a:r>
                      <a:r>
                        <a:rPr lang="pt-PT" sz="1200" dirty="0" err="1"/>
                        <a:t>rP</a:t>
                      </a:r>
                      <a:r>
                        <a:rPr lang="pt-PT" sz="1200" dirty="0"/>
                        <a:t> FGFR3</a:t>
                      </a:r>
                      <a:r>
                        <a:rPr lang="pt-PT" sz="1200" dirty="0">
                          <a:sym typeface="Webdings" panose="05030102010509060703" pitchFamily="18" charset="2"/>
                        </a:rPr>
                        <a:t></a:t>
                      </a:r>
                      <a:r>
                        <a:rPr lang="pt-PT" sz="1200" dirty="0"/>
                        <a:t> Ptc</a:t>
                      </a:r>
                      <a:r>
                        <a:rPr lang="pt-PT" sz="1200" dirty="0">
                          <a:sym typeface="Webdings" panose="05030102010509060703" pitchFamily="18" charset="2"/>
                        </a:rPr>
                        <a:t>Col2a1</a:t>
                      </a:r>
                      <a:endParaRPr lang="pt-PT" sz="1200" dirty="0"/>
                    </a:p>
                  </a:txBody>
                  <a:tcPr/>
                </a:tc>
                <a:extLst>
                  <a:ext uri="{0D108BD9-81ED-4DB2-BD59-A6C34878D82A}">
                    <a16:rowId xmlns:a16="http://schemas.microsoft.com/office/drawing/2014/main" val="3481036403"/>
                  </a:ext>
                </a:extLst>
              </a:tr>
              <a:tr h="265113">
                <a:tc>
                  <a:txBody>
                    <a:bodyPr/>
                    <a:lstStyle/>
                    <a:p>
                      <a:pPr algn="ctr"/>
                      <a:r>
                        <a:rPr lang="pt-PT" sz="1200" b="1" dirty="0">
                          <a:solidFill>
                            <a:schemeClr val="accent1"/>
                          </a:solidFill>
                        </a:rPr>
                        <a:t>3</a:t>
                      </a:r>
                    </a:p>
                  </a:txBody>
                  <a:tcPr/>
                </a:tc>
                <a:tc>
                  <a:txBody>
                    <a:bodyPr/>
                    <a:lstStyle/>
                    <a:p>
                      <a:r>
                        <a:rPr lang="pt-PT" sz="1200" dirty="0"/>
                        <a:t>Runx2</a:t>
                      </a:r>
                      <a:r>
                        <a:rPr lang="pt-PT" sz="1200" baseline="0" dirty="0"/>
                        <a:t> IHH FGFR3 Col2a</a:t>
                      </a:r>
                    </a:p>
                  </a:txBody>
                  <a:tcPr/>
                </a:tc>
                <a:extLst>
                  <a:ext uri="{0D108BD9-81ED-4DB2-BD59-A6C34878D82A}">
                    <a16:rowId xmlns:a16="http://schemas.microsoft.com/office/drawing/2014/main" val="146720586"/>
                  </a:ext>
                </a:extLst>
              </a:tr>
              <a:tr h="265113">
                <a:tc>
                  <a:txBody>
                    <a:bodyPr/>
                    <a:lstStyle/>
                    <a:p>
                      <a:pPr algn="ctr"/>
                      <a:r>
                        <a:rPr lang="pt-PT" sz="1200" b="1" dirty="0">
                          <a:solidFill>
                            <a:schemeClr val="accent1"/>
                          </a:solidFill>
                        </a:rPr>
                        <a:t>4</a:t>
                      </a:r>
                    </a:p>
                  </a:txBody>
                  <a:tcPr/>
                </a:tc>
                <a:tc>
                  <a:txBody>
                    <a:bodyPr/>
                    <a:lstStyle/>
                    <a:p>
                      <a:r>
                        <a:rPr lang="pt-PT" sz="1200" dirty="0"/>
                        <a:t>Runx2 VEGF Col10a1 MMP13</a:t>
                      </a:r>
                    </a:p>
                  </a:txBody>
                  <a:tcPr/>
                </a:tc>
                <a:extLst>
                  <a:ext uri="{0D108BD9-81ED-4DB2-BD59-A6C34878D82A}">
                    <a16:rowId xmlns:a16="http://schemas.microsoft.com/office/drawing/2014/main" val="2900067377"/>
                  </a:ext>
                </a:extLst>
              </a:tr>
            </a:tbl>
          </a:graphicData>
        </a:graphic>
      </p:graphicFrame>
    </p:spTree>
    <p:extLst>
      <p:ext uri="{BB962C8B-B14F-4D97-AF65-F5344CB8AC3E}">
        <p14:creationId xmlns:p14="http://schemas.microsoft.com/office/powerpoint/2010/main" val="358852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up)">
                                      <p:cBhvr>
                                        <p:cTn id="7" dur="1000"/>
                                        <p:tgtEl>
                                          <p:spTgt spid="19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0"/>
                                        </p:tgtEl>
                                        <p:attrNameLst>
                                          <p:attrName>style.visibility</p:attrName>
                                        </p:attrNameLst>
                                      </p:cBhvr>
                                      <p:to>
                                        <p:strVal val="visible"/>
                                      </p:to>
                                    </p:set>
                                    <p:animEffect transition="in" filter="barn(inVertical)">
                                      <p:cBhvr>
                                        <p:cTn id="20" dur="500"/>
                                        <p:tgtEl>
                                          <p:spTgt spid="20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fade">
                                      <p:cBhvr>
                                        <p:cTn id="1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5" grpId="0"/>
      <p:bldP spid="13" grpId="0"/>
      <p:bldP spid="14" grpId="0"/>
      <p:bldP spid="15"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a:extLst>
              <a:ext uri="{FF2B5EF4-FFF2-40B4-BE49-F238E27FC236}">
                <a16:creationId xmlns:a16="http://schemas.microsoft.com/office/drawing/2014/main" id="{4E02EC77-5B19-48E7-AA7E-AA88CBFF4456}"/>
              </a:ext>
            </a:extLst>
          </p:cNvPr>
          <p:cNvPicPr>
            <a:picLocks noChangeAspect="1"/>
          </p:cNvPicPr>
          <p:nvPr/>
        </p:nvPicPr>
        <p:blipFill>
          <a:blip r:embed="rId2"/>
          <a:stretch>
            <a:fillRect/>
          </a:stretch>
        </p:blipFill>
        <p:spPr>
          <a:xfrm>
            <a:off x="4504254" y="2030470"/>
            <a:ext cx="1153298" cy="1140484"/>
          </a:xfrm>
          <a:prstGeom prst="rect">
            <a:avLst/>
          </a:prstGeom>
        </p:spPr>
      </p:pic>
      <p:pic>
        <p:nvPicPr>
          <p:cNvPr id="31" name="Imagem 30">
            <a:extLst>
              <a:ext uri="{FF2B5EF4-FFF2-40B4-BE49-F238E27FC236}">
                <a16:creationId xmlns:a16="http://schemas.microsoft.com/office/drawing/2014/main" id="{D9E52254-C465-45BD-9230-2F3B66B2D4BA}"/>
              </a:ext>
            </a:extLst>
          </p:cNvPr>
          <p:cNvPicPr>
            <a:picLocks noChangeAspect="1"/>
          </p:cNvPicPr>
          <p:nvPr/>
        </p:nvPicPr>
        <p:blipFill>
          <a:blip r:embed="rId3"/>
          <a:stretch>
            <a:fillRect/>
          </a:stretch>
        </p:blipFill>
        <p:spPr>
          <a:xfrm>
            <a:off x="6859766" y="1751033"/>
            <a:ext cx="1487487" cy="1470959"/>
          </a:xfrm>
          <a:prstGeom prst="rect">
            <a:avLst/>
          </a:prstGeom>
        </p:spPr>
      </p:pic>
      <p:pic>
        <p:nvPicPr>
          <p:cNvPr id="29" name="Imagem 28">
            <a:extLst>
              <a:ext uri="{FF2B5EF4-FFF2-40B4-BE49-F238E27FC236}">
                <a16:creationId xmlns:a16="http://schemas.microsoft.com/office/drawing/2014/main" id="{947BBEEB-37FD-43B2-9608-FC5E4663C4CA}"/>
              </a:ext>
            </a:extLst>
          </p:cNvPr>
          <p:cNvPicPr>
            <a:picLocks noChangeAspect="1"/>
          </p:cNvPicPr>
          <p:nvPr/>
        </p:nvPicPr>
        <p:blipFill>
          <a:blip r:embed="rId4"/>
          <a:stretch>
            <a:fillRect/>
          </a:stretch>
        </p:blipFill>
        <p:spPr>
          <a:xfrm rot="18440708">
            <a:off x="226517" y="2042212"/>
            <a:ext cx="866775" cy="1209675"/>
          </a:xfrm>
          <a:prstGeom prst="rect">
            <a:avLst/>
          </a:prstGeom>
        </p:spPr>
      </p:pic>
      <p:sp>
        <p:nvSpPr>
          <p:cNvPr id="3" name="CaixaDeTexto 2">
            <a:extLst>
              <a:ext uri="{FF2B5EF4-FFF2-40B4-BE49-F238E27FC236}">
                <a16:creationId xmlns:a16="http://schemas.microsoft.com/office/drawing/2014/main" id="{EADEF827-3BBE-42B0-B6CD-D1D792188551}"/>
              </a:ext>
            </a:extLst>
          </p:cNvPr>
          <p:cNvSpPr txBox="1"/>
          <p:nvPr/>
        </p:nvSpPr>
        <p:spPr>
          <a:xfrm>
            <a:off x="402029" y="3167390"/>
            <a:ext cx="719941" cy="523220"/>
          </a:xfrm>
          <a:prstGeom prst="rect">
            <a:avLst/>
          </a:prstGeom>
          <a:noFill/>
        </p:spPr>
        <p:txBody>
          <a:bodyPr wrap="none" rtlCol="0">
            <a:spAutoFit/>
          </a:bodyPr>
          <a:lstStyle/>
          <a:p>
            <a:r>
              <a:rPr lang="pt-PT" sz="2800">
                <a:solidFill>
                  <a:srgbClr val="7030A0"/>
                </a:solidFill>
              </a:rPr>
              <a:t>ovo</a:t>
            </a:r>
            <a:endParaRPr lang="en-GB" sz="2800">
              <a:solidFill>
                <a:srgbClr val="7030A0"/>
              </a:solidFill>
            </a:endParaRPr>
          </a:p>
        </p:txBody>
      </p:sp>
      <p:sp>
        <p:nvSpPr>
          <p:cNvPr id="5" name="CaixaDeTexto 4">
            <a:extLst>
              <a:ext uri="{FF2B5EF4-FFF2-40B4-BE49-F238E27FC236}">
                <a16:creationId xmlns:a16="http://schemas.microsoft.com/office/drawing/2014/main" id="{D16DBE9D-5E47-4CF2-AB7A-E78F902054DC}"/>
              </a:ext>
            </a:extLst>
          </p:cNvPr>
          <p:cNvSpPr txBox="1"/>
          <p:nvPr/>
        </p:nvSpPr>
        <p:spPr>
          <a:xfrm>
            <a:off x="4183536" y="3974109"/>
            <a:ext cx="1789208" cy="523220"/>
          </a:xfrm>
          <a:prstGeom prst="rect">
            <a:avLst/>
          </a:prstGeom>
          <a:noFill/>
        </p:spPr>
        <p:txBody>
          <a:bodyPr wrap="none" rtlCol="0">
            <a:spAutoFit/>
          </a:bodyPr>
          <a:lstStyle/>
          <a:p>
            <a:r>
              <a:rPr lang="pt-PT" sz="2800">
                <a:solidFill>
                  <a:srgbClr val="00B050"/>
                </a:solidFill>
              </a:rPr>
              <a:t>trofoblasto</a:t>
            </a:r>
            <a:endParaRPr lang="en-GB" sz="2800">
              <a:solidFill>
                <a:srgbClr val="00B050"/>
              </a:solidFill>
            </a:endParaRPr>
          </a:p>
        </p:txBody>
      </p:sp>
      <p:sp>
        <p:nvSpPr>
          <p:cNvPr id="6" name="CaixaDeTexto 5">
            <a:extLst>
              <a:ext uri="{FF2B5EF4-FFF2-40B4-BE49-F238E27FC236}">
                <a16:creationId xmlns:a16="http://schemas.microsoft.com/office/drawing/2014/main" id="{5A99869C-EE13-4937-AC4D-F2FDE7FED78A}"/>
              </a:ext>
            </a:extLst>
          </p:cNvPr>
          <p:cNvSpPr txBox="1"/>
          <p:nvPr/>
        </p:nvSpPr>
        <p:spPr>
          <a:xfrm>
            <a:off x="4015461" y="3164776"/>
            <a:ext cx="2119939" cy="523220"/>
          </a:xfrm>
          <a:prstGeom prst="rect">
            <a:avLst/>
          </a:prstGeom>
          <a:noFill/>
        </p:spPr>
        <p:txBody>
          <a:bodyPr wrap="none" rtlCol="0">
            <a:spAutoFit/>
          </a:bodyPr>
          <a:lstStyle/>
          <a:p>
            <a:r>
              <a:rPr lang="pt-PT" sz="2800" err="1">
                <a:solidFill>
                  <a:srgbClr val="C00000"/>
                </a:solidFill>
              </a:rPr>
              <a:t>embrioblasto</a:t>
            </a:r>
            <a:endParaRPr lang="en-GB" sz="2800">
              <a:solidFill>
                <a:srgbClr val="C00000"/>
              </a:solidFill>
            </a:endParaRPr>
          </a:p>
        </p:txBody>
      </p:sp>
      <p:sp>
        <p:nvSpPr>
          <p:cNvPr id="7" name="CaixaDeTexto 6">
            <a:extLst>
              <a:ext uri="{FF2B5EF4-FFF2-40B4-BE49-F238E27FC236}">
                <a16:creationId xmlns:a16="http://schemas.microsoft.com/office/drawing/2014/main" id="{E0AA2741-FFBE-48AB-922B-F10AD6110CA7}"/>
              </a:ext>
            </a:extLst>
          </p:cNvPr>
          <p:cNvSpPr txBox="1"/>
          <p:nvPr/>
        </p:nvSpPr>
        <p:spPr>
          <a:xfrm>
            <a:off x="6813347" y="3170327"/>
            <a:ext cx="1518814" cy="523220"/>
          </a:xfrm>
          <a:prstGeom prst="rect">
            <a:avLst/>
          </a:prstGeom>
          <a:noFill/>
        </p:spPr>
        <p:txBody>
          <a:bodyPr wrap="none" rtlCol="0">
            <a:spAutoFit/>
          </a:bodyPr>
          <a:lstStyle/>
          <a:p>
            <a:r>
              <a:rPr lang="pt-PT" sz="2800">
                <a:solidFill>
                  <a:srgbClr val="C00000"/>
                </a:solidFill>
              </a:rPr>
              <a:t>epiblasto</a:t>
            </a:r>
            <a:endParaRPr lang="en-GB" sz="2800">
              <a:solidFill>
                <a:srgbClr val="C00000"/>
              </a:solidFill>
            </a:endParaRPr>
          </a:p>
        </p:txBody>
      </p:sp>
      <p:sp>
        <p:nvSpPr>
          <p:cNvPr id="8" name="CaixaDeTexto 7">
            <a:extLst>
              <a:ext uri="{FF2B5EF4-FFF2-40B4-BE49-F238E27FC236}">
                <a16:creationId xmlns:a16="http://schemas.microsoft.com/office/drawing/2014/main" id="{11B72A2E-DFB5-44A3-B46E-44365D6FA514}"/>
              </a:ext>
            </a:extLst>
          </p:cNvPr>
          <p:cNvSpPr txBox="1"/>
          <p:nvPr/>
        </p:nvSpPr>
        <p:spPr>
          <a:xfrm>
            <a:off x="6813347" y="4859096"/>
            <a:ext cx="1719189" cy="523220"/>
          </a:xfrm>
          <a:prstGeom prst="rect">
            <a:avLst/>
          </a:prstGeom>
          <a:noFill/>
        </p:spPr>
        <p:txBody>
          <a:bodyPr wrap="none" rtlCol="0">
            <a:spAutoFit/>
          </a:bodyPr>
          <a:lstStyle/>
          <a:p>
            <a:r>
              <a:rPr lang="pt-PT" sz="2800">
                <a:solidFill>
                  <a:srgbClr val="0070C0"/>
                </a:solidFill>
              </a:rPr>
              <a:t>hipoblasto</a:t>
            </a:r>
            <a:endParaRPr lang="en-GB" sz="2800">
              <a:solidFill>
                <a:srgbClr val="0070C0"/>
              </a:solidFill>
            </a:endParaRPr>
          </a:p>
        </p:txBody>
      </p:sp>
      <p:grpSp>
        <p:nvGrpSpPr>
          <p:cNvPr id="25" name="Agrupar 24">
            <a:extLst>
              <a:ext uri="{FF2B5EF4-FFF2-40B4-BE49-F238E27FC236}">
                <a16:creationId xmlns:a16="http://schemas.microsoft.com/office/drawing/2014/main" id="{D11DFFD9-72F5-46A9-8E83-BFBF50496A18}"/>
              </a:ext>
            </a:extLst>
          </p:cNvPr>
          <p:cNvGrpSpPr/>
          <p:nvPr/>
        </p:nvGrpSpPr>
        <p:grpSpPr>
          <a:xfrm>
            <a:off x="9718731" y="3178013"/>
            <a:ext cx="1936749" cy="1569660"/>
            <a:chOff x="8665980" y="4422502"/>
            <a:chExt cx="1936749" cy="1569660"/>
          </a:xfrm>
        </p:grpSpPr>
        <p:sp>
          <p:nvSpPr>
            <p:cNvPr id="9" name="CaixaDeTexto 8">
              <a:extLst>
                <a:ext uri="{FF2B5EF4-FFF2-40B4-BE49-F238E27FC236}">
                  <a16:creationId xmlns:a16="http://schemas.microsoft.com/office/drawing/2014/main" id="{6D939FCE-757A-42FC-A2D9-CF9828DCFA7B}"/>
                </a:ext>
              </a:extLst>
            </p:cNvPr>
            <p:cNvSpPr txBox="1"/>
            <p:nvPr/>
          </p:nvSpPr>
          <p:spPr>
            <a:xfrm>
              <a:off x="8745489" y="4422502"/>
              <a:ext cx="1777731" cy="523220"/>
            </a:xfrm>
            <a:prstGeom prst="rect">
              <a:avLst/>
            </a:prstGeom>
            <a:noFill/>
          </p:spPr>
          <p:txBody>
            <a:bodyPr wrap="none" rtlCol="0">
              <a:spAutoFit/>
            </a:bodyPr>
            <a:lstStyle/>
            <a:p>
              <a:r>
                <a:rPr lang="pt-PT" sz="2800" dirty="0">
                  <a:solidFill>
                    <a:srgbClr val="0070C0"/>
                  </a:solidFill>
                </a:rPr>
                <a:t>ectoderme</a:t>
              </a:r>
              <a:endParaRPr lang="en-GB" sz="2800" dirty="0">
                <a:solidFill>
                  <a:srgbClr val="0070C0"/>
                </a:solidFill>
              </a:endParaRPr>
            </a:p>
          </p:txBody>
        </p:sp>
        <p:sp>
          <p:nvSpPr>
            <p:cNvPr id="10" name="CaixaDeTexto 9">
              <a:extLst>
                <a:ext uri="{FF2B5EF4-FFF2-40B4-BE49-F238E27FC236}">
                  <a16:creationId xmlns:a16="http://schemas.microsoft.com/office/drawing/2014/main" id="{0451B7CB-DBB2-41F4-9196-84814AC56557}"/>
                </a:ext>
              </a:extLst>
            </p:cNvPr>
            <p:cNvSpPr txBox="1"/>
            <p:nvPr/>
          </p:nvSpPr>
          <p:spPr>
            <a:xfrm>
              <a:off x="8665980" y="4945722"/>
              <a:ext cx="1936749" cy="523220"/>
            </a:xfrm>
            <a:prstGeom prst="rect">
              <a:avLst/>
            </a:prstGeom>
            <a:noFill/>
          </p:spPr>
          <p:txBody>
            <a:bodyPr wrap="none" rtlCol="0">
              <a:spAutoFit/>
            </a:bodyPr>
            <a:lstStyle/>
            <a:p>
              <a:r>
                <a:rPr lang="pt-PT" sz="2800">
                  <a:solidFill>
                    <a:srgbClr val="0070C0"/>
                  </a:solidFill>
                </a:rPr>
                <a:t>mesoderme</a:t>
              </a:r>
              <a:endParaRPr lang="en-GB" sz="2800">
                <a:solidFill>
                  <a:srgbClr val="0070C0"/>
                </a:solidFill>
              </a:endParaRPr>
            </a:p>
          </p:txBody>
        </p:sp>
        <p:sp>
          <p:nvSpPr>
            <p:cNvPr id="11" name="CaixaDeTexto 10">
              <a:extLst>
                <a:ext uri="{FF2B5EF4-FFF2-40B4-BE49-F238E27FC236}">
                  <a16:creationId xmlns:a16="http://schemas.microsoft.com/office/drawing/2014/main" id="{EDD8407A-A039-47F3-A847-4AFA2FA418CA}"/>
                </a:ext>
              </a:extLst>
            </p:cNvPr>
            <p:cNvSpPr txBox="1"/>
            <p:nvPr/>
          </p:nvSpPr>
          <p:spPr>
            <a:xfrm>
              <a:off x="8690827" y="5468942"/>
              <a:ext cx="1887055" cy="523220"/>
            </a:xfrm>
            <a:prstGeom prst="rect">
              <a:avLst/>
            </a:prstGeom>
            <a:noFill/>
          </p:spPr>
          <p:txBody>
            <a:bodyPr wrap="none" rtlCol="0">
              <a:spAutoFit/>
            </a:bodyPr>
            <a:lstStyle/>
            <a:p>
              <a:r>
                <a:rPr lang="pt-PT" sz="2800">
                  <a:solidFill>
                    <a:srgbClr val="0070C0"/>
                  </a:solidFill>
                </a:rPr>
                <a:t>endoderme</a:t>
              </a:r>
              <a:endParaRPr lang="en-GB" sz="2800">
                <a:solidFill>
                  <a:srgbClr val="0070C0"/>
                </a:solidFill>
              </a:endParaRPr>
            </a:p>
          </p:txBody>
        </p:sp>
      </p:grpSp>
      <p:sp>
        <p:nvSpPr>
          <p:cNvPr id="12" name="CaixaDeTexto 11">
            <a:extLst>
              <a:ext uri="{FF2B5EF4-FFF2-40B4-BE49-F238E27FC236}">
                <a16:creationId xmlns:a16="http://schemas.microsoft.com/office/drawing/2014/main" id="{8B6376AE-6A0F-4C23-B88C-3D26EFCA23A1}"/>
              </a:ext>
            </a:extLst>
          </p:cNvPr>
          <p:cNvSpPr txBox="1"/>
          <p:nvPr/>
        </p:nvSpPr>
        <p:spPr>
          <a:xfrm>
            <a:off x="9953482" y="428411"/>
            <a:ext cx="1307024" cy="523220"/>
          </a:xfrm>
          <a:prstGeom prst="rect">
            <a:avLst/>
          </a:prstGeom>
          <a:noFill/>
        </p:spPr>
        <p:txBody>
          <a:bodyPr wrap="none" rtlCol="0">
            <a:spAutoFit/>
          </a:bodyPr>
          <a:lstStyle/>
          <a:p>
            <a:r>
              <a:rPr lang="pt-PT" sz="2800" err="1">
                <a:solidFill>
                  <a:srgbClr val="00B050"/>
                </a:solidFill>
              </a:rPr>
              <a:t>ger</a:t>
            </a:r>
            <a:r>
              <a:rPr lang="pt-PT" sz="2800" err="1">
                <a:solidFill>
                  <a:srgbClr val="C00000"/>
                </a:solidFill>
              </a:rPr>
              <a:t>men</a:t>
            </a:r>
            <a:endParaRPr lang="en-GB" sz="2800">
              <a:solidFill>
                <a:srgbClr val="C00000"/>
              </a:solidFill>
            </a:endParaRPr>
          </a:p>
        </p:txBody>
      </p:sp>
      <p:sp>
        <p:nvSpPr>
          <p:cNvPr id="17" name="CaixaDeTexto 16">
            <a:extLst>
              <a:ext uri="{FF2B5EF4-FFF2-40B4-BE49-F238E27FC236}">
                <a16:creationId xmlns:a16="http://schemas.microsoft.com/office/drawing/2014/main" id="{E1408C44-5305-4CA9-A7D3-33E594ABE690}"/>
              </a:ext>
            </a:extLst>
          </p:cNvPr>
          <p:cNvSpPr txBox="1"/>
          <p:nvPr/>
        </p:nvSpPr>
        <p:spPr>
          <a:xfrm>
            <a:off x="1750970" y="3164776"/>
            <a:ext cx="1984326" cy="523220"/>
          </a:xfrm>
          <a:prstGeom prst="rect">
            <a:avLst/>
          </a:prstGeom>
          <a:noFill/>
        </p:spPr>
        <p:txBody>
          <a:bodyPr wrap="none" rtlCol="0">
            <a:spAutoFit/>
          </a:bodyPr>
          <a:lstStyle/>
          <a:p>
            <a:r>
              <a:rPr lang="pt-PT" sz="2800">
                <a:solidFill>
                  <a:srgbClr val="7030A0"/>
                </a:solidFill>
              </a:rPr>
              <a:t>blastómeros</a:t>
            </a:r>
            <a:endParaRPr lang="en-GB" sz="2800">
              <a:solidFill>
                <a:srgbClr val="7030A0"/>
              </a:solidFill>
            </a:endParaRPr>
          </a:p>
        </p:txBody>
      </p:sp>
      <p:sp>
        <p:nvSpPr>
          <p:cNvPr id="18" name="CaixaDeTexto 17">
            <a:extLst>
              <a:ext uri="{FF2B5EF4-FFF2-40B4-BE49-F238E27FC236}">
                <a16:creationId xmlns:a16="http://schemas.microsoft.com/office/drawing/2014/main" id="{ECE3D139-8B3A-49FA-B135-D657ADB7B43A}"/>
              </a:ext>
            </a:extLst>
          </p:cNvPr>
          <p:cNvSpPr txBox="1"/>
          <p:nvPr/>
        </p:nvSpPr>
        <p:spPr>
          <a:xfrm>
            <a:off x="471546" y="6130864"/>
            <a:ext cx="1349985" cy="338554"/>
          </a:xfrm>
          <a:prstGeom prst="rect">
            <a:avLst/>
          </a:prstGeom>
          <a:noFill/>
          <a:effectLst>
            <a:outerShdw blurRad="50800" dist="38100" algn="l" rotWithShape="0">
              <a:prstClr val="black">
                <a:alpha val="40000"/>
              </a:prstClr>
            </a:outerShdw>
          </a:effectLst>
        </p:spPr>
        <p:txBody>
          <a:bodyPr wrap="none" rtlCol="0">
            <a:spAutoFit/>
          </a:bodyPr>
          <a:lstStyle/>
          <a:p>
            <a:r>
              <a:rPr lang="pt-PT" sz="1600" b="1">
                <a:solidFill>
                  <a:srgbClr val="7030A0"/>
                </a:solidFill>
              </a:rPr>
              <a:t>TOTIPOTENTE</a:t>
            </a:r>
            <a:endParaRPr lang="en-GB" sz="1600" b="1">
              <a:solidFill>
                <a:srgbClr val="7030A0"/>
              </a:solidFill>
            </a:endParaRPr>
          </a:p>
        </p:txBody>
      </p:sp>
      <p:sp>
        <p:nvSpPr>
          <p:cNvPr id="19" name="CaixaDeTexto 18">
            <a:extLst>
              <a:ext uri="{FF2B5EF4-FFF2-40B4-BE49-F238E27FC236}">
                <a16:creationId xmlns:a16="http://schemas.microsoft.com/office/drawing/2014/main" id="{A1B19C63-E862-422F-AF7B-7C68B04D1F66}"/>
              </a:ext>
            </a:extLst>
          </p:cNvPr>
          <p:cNvSpPr txBox="1"/>
          <p:nvPr/>
        </p:nvSpPr>
        <p:spPr>
          <a:xfrm>
            <a:off x="3606199" y="6129223"/>
            <a:ext cx="1459182" cy="338554"/>
          </a:xfrm>
          <a:prstGeom prst="rect">
            <a:avLst/>
          </a:prstGeom>
          <a:noFill/>
          <a:effectLst>
            <a:outerShdw blurRad="50800" dist="38100" algn="l" rotWithShape="0">
              <a:prstClr val="black">
                <a:alpha val="40000"/>
              </a:prstClr>
            </a:outerShdw>
          </a:effectLst>
        </p:spPr>
        <p:txBody>
          <a:bodyPr wrap="none" rtlCol="0">
            <a:spAutoFit/>
          </a:bodyPr>
          <a:lstStyle/>
          <a:p>
            <a:r>
              <a:rPr lang="pt-PT" sz="1600" b="1">
                <a:solidFill>
                  <a:srgbClr val="C00000"/>
                </a:solidFill>
              </a:rPr>
              <a:t>PLURIPOTENTE</a:t>
            </a:r>
            <a:endParaRPr lang="en-GB" sz="1600" b="1">
              <a:solidFill>
                <a:srgbClr val="C00000"/>
              </a:solidFill>
            </a:endParaRPr>
          </a:p>
        </p:txBody>
      </p:sp>
      <p:sp>
        <p:nvSpPr>
          <p:cNvPr id="20" name="CaixaDeTexto 19">
            <a:extLst>
              <a:ext uri="{FF2B5EF4-FFF2-40B4-BE49-F238E27FC236}">
                <a16:creationId xmlns:a16="http://schemas.microsoft.com/office/drawing/2014/main" id="{B04EAE03-604C-4A01-96CE-832A32991849}"/>
              </a:ext>
            </a:extLst>
          </p:cNvPr>
          <p:cNvSpPr txBox="1"/>
          <p:nvPr/>
        </p:nvSpPr>
        <p:spPr>
          <a:xfrm>
            <a:off x="6850049" y="6129223"/>
            <a:ext cx="1505284" cy="338554"/>
          </a:xfrm>
          <a:prstGeom prst="rect">
            <a:avLst/>
          </a:prstGeom>
          <a:noFill/>
          <a:effectLst>
            <a:outerShdw blurRad="50800" dist="38100" algn="l" rotWithShape="0">
              <a:prstClr val="black">
                <a:alpha val="40000"/>
              </a:prstClr>
            </a:outerShdw>
          </a:effectLst>
        </p:spPr>
        <p:txBody>
          <a:bodyPr wrap="none" rtlCol="0">
            <a:spAutoFit/>
          </a:bodyPr>
          <a:lstStyle/>
          <a:p>
            <a:r>
              <a:rPr lang="pt-PT" sz="1600" b="1">
                <a:solidFill>
                  <a:srgbClr val="0070C0"/>
                </a:solidFill>
              </a:rPr>
              <a:t>MULTIPOTENTE</a:t>
            </a:r>
            <a:endParaRPr lang="en-GB" sz="1600" b="1">
              <a:solidFill>
                <a:srgbClr val="0070C0"/>
              </a:solidFill>
            </a:endParaRPr>
          </a:p>
        </p:txBody>
      </p:sp>
      <p:sp>
        <p:nvSpPr>
          <p:cNvPr id="23" name="CaixaDeTexto 22">
            <a:extLst>
              <a:ext uri="{FF2B5EF4-FFF2-40B4-BE49-F238E27FC236}">
                <a16:creationId xmlns:a16="http://schemas.microsoft.com/office/drawing/2014/main" id="{61FF0F54-1AD0-4A68-A6E3-DC0EB4FBDC37}"/>
              </a:ext>
            </a:extLst>
          </p:cNvPr>
          <p:cNvSpPr txBox="1"/>
          <p:nvPr/>
        </p:nvSpPr>
        <p:spPr>
          <a:xfrm>
            <a:off x="10140001" y="6130864"/>
            <a:ext cx="1515479" cy="338554"/>
          </a:xfrm>
          <a:prstGeom prst="rect">
            <a:avLst/>
          </a:prstGeom>
          <a:noFill/>
          <a:effectLst>
            <a:outerShdw blurRad="50800" dist="38100" algn="l" rotWithShape="0">
              <a:prstClr val="black">
                <a:alpha val="40000"/>
              </a:prstClr>
            </a:outerShdw>
          </a:effectLst>
        </p:spPr>
        <p:txBody>
          <a:bodyPr wrap="none" rtlCol="0">
            <a:spAutoFit/>
          </a:bodyPr>
          <a:lstStyle/>
          <a:p>
            <a:r>
              <a:rPr lang="pt-PT" sz="1600" b="1">
                <a:solidFill>
                  <a:srgbClr val="00B050"/>
                </a:solidFill>
              </a:rPr>
              <a:t>OLIGOPOTENTE</a:t>
            </a:r>
            <a:endParaRPr lang="en-GB" sz="1600" b="1">
              <a:solidFill>
                <a:srgbClr val="00B050"/>
              </a:solidFill>
            </a:endParaRPr>
          </a:p>
        </p:txBody>
      </p:sp>
      <p:sp>
        <p:nvSpPr>
          <p:cNvPr id="28" name="CaixaDeTexto 27">
            <a:extLst>
              <a:ext uri="{FF2B5EF4-FFF2-40B4-BE49-F238E27FC236}">
                <a16:creationId xmlns:a16="http://schemas.microsoft.com/office/drawing/2014/main" id="{4B2FB35A-8F0D-4AD4-B87F-3A8A29C0C23C}"/>
              </a:ext>
            </a:extLst>
          </p:cNvPr>
          <p:cNvSpPr txBox="1"/>
          <p:nvPr/>
        </p:nvSpPr>
        <p:spPr>
          <a:xfrm>
            <a:off x="4212854" y="3525671"/>
            <a:ext cx="1725152" cy="461665"/>
          </a:xfrm>
          <a:prstGeom prst="rect">
            <a:avLst/>
          </a:prstGeom>
          <a:noFill/>
        </p:spPr>
        <p:txBody>
          <a:bodyPr wrap="none" rtlCol="0">
            <a:spAutoFit/>
          </a:bodyPr>
          <a:lstStyle/>
          <a:p>
            <a:r>
              <a:rPr lang="pt-PT" sz="2400">
                <a:latin typeface="Arial Black" panose="020B0A04020102020204" pitchFamily="34" charset="0"/>
              </a:rPr>
              <a:t>R E S E T</a:t>
            </a:r>
            <a:endParaRPr lang="en-GB" sz="2400">
              <a:latin typeface="Arial Black" panose="020B0A04020102020204" pitchFamily="34" charset="0"/>
            </a:endParaRPr>
          </a:p>
        </p:txBody>
      </p:sp>
      <p:pic>
        <p:nvPicPr>
          <p:cNvPr id="30" name="Imagem 29">
            <a:extLst>
              <a:ext uri="{FF2B5EF4-FFF2-40B4-BE49-F238E27FC236}">
                <a16:creationId xmlns:a16="http://schemas.microsoft.com/office/drawing/2014/main" id="{D1AF79FD-95A6-4803-8E9A-6D8C8697844B}"/>
              </a:ext>
            </a:extLst>
          </p:cNvPr>
          <p:cNvPicPr>
            <a:picLocks noChangeAspect="1"/>
          </p:cNvPicPr>
          <p:nvPr/>
        </p:nvPicPr>
        <p:blipFill>
          <a:blip r:embed="rId5"/>
          <a:stretch>
            <a:fillRect/>
          </a:stretch>
        </p:blipFill>
        <p:spPr>
          <a:xfrm>
            <a:off x="2150150" y="2240851"/>
            <a:ext cx="952500" cy="923925"/>
          </a:xfrm>
          <a:prstGeom prst="rect">
            <a:avLst/>
          </a:prstGeom>
        </p:spPr>
      </p:pic>
      <p:cxnSp>
        <p:nvCxnSpPr>
          <p:cNvPr id="34" name="Conexão reta unidirecional 33">
            <a:extLst>
              <a:ext uri="{FF2B5EF4-FFF2-40B4-BE49-F238E27FC236}">
                <a16:creationId xmlns:a16="http://schemas.microsoft.com/office/drawing/2014/main" id="{76836274-D153-46D8-83EA-F34D61BD3915}"/>
              </a:ext>
            </a:extLst>
          </p:cNvPr>
          <p:cNvCxnSpPr>
            <a:cxnSpLocks/>
            <a:stCxn id="6" idx="3"/>
            <a:endCxn id="8" idx="0"/>
          </p:cNvCxnSpPr>
          <p:nvPr/>
        </p:nvCxnSpPr>
        <p:spPr>
          <a:xfrm>
            <a:off x="6135400" y="3426386"/>
            <a:ext cx="1537542" cy="1432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xão reta unidirecional 35">
            <a:extLst>
              <a:ext uri="{FF2B5EF4-FFF2-40B4-BE49-F238E27FC236}">
                <a16:creationId xmlns:a16="http://schemas.microsoft.com/office/drawing/2014/main" id="{552C8F72-C665-4F6F-82D2-735CA066EC97}"/>
              </a:ext>
            </a:extLst>
          </p:cNvPr>
          <p:cNvCxnSpPr>
            <a:cxnSpLocks/>
            <a:stCxn id="6" idx="3"/>
            <a:endCxn id="7" idx="1"/>
          </p:cNvCxnSpPr>
          <p:nvPr/>
        </p:nvCxnSpPr>
        <p:spPr>
          <a:xfrm>
            <a:off x="6135400" y="3426386"/>
            <a:ext cx="677947" cy="5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xão reta unidirecional 37">
            <a:extLst>
              <a:ext uri="{FF2B5EF4-FFF2-40B4-BE49-F238E27FC236}">
                <a16:creationId xmlns:a16="http://schemas.microsoft.com/office/drawing/2014/main" id="{12FE49C0-0079-4D70-9AD1-68D4260B5912}"/>
              </a:ext>
            </a:extLst>
          </p:cNvPr>
          <p:cNvCxnSpPr>
            <a:cxnSpLocks/>
            <a:stCxn id="7" idx="3"/>
            <a:endCxn id="12" idx="2"/>
          </p:cNvCxnSpPr>
          <p:nvPr/>
        </p:nvCxnSpPr>
        <p:spPr>
          <a:xfrm flipV="1">
            <a:off x="8332161" y="951631"/>
            <a:ext cx="2274833" cy="248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xão reta unidirecional 39">
            <a:extLst>
              <a:ext uri="{FF2B5EF4-FFF2-40B4-BE49-F238E27FC236}">
                <a16:creationId xmlns:a16="http://schemas.microsoft.com/office/drawing/2014/main" id="{239959EC-BB26-40E6-A884-1CDE2928DFA3}"/>
              </a:ext>
            </a:extLst>
          </p:cNvPr>
          <p:cNvCxnSpPr>
            <a:cxnSpLocks/>
            <a:stCxn id="7" idx="3"/>
            <a:endCxn id="9" idx="1"/>
          </p:cNvCxnSpPr>
          <p:nvPr/>
        </p:nvCxnSpPr>
        <p:spPr>
          <a:xfrm>
            <a:off x="8332161" y="3431937"/>
            <a:ext cx="1466079" cy="7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Imagem 47">
            <a:extLst>
              <a:ext uri="{FF2B5EF4-FFF2-40B4-BE49-F238E27FC236}">
                <a16:creationId xmlns:a16="http://schemas.microsoft.com/office/drawing/2014/main" id="{211DB553-011C-4180-983A-0607A555A6C9}"/>
              </a:ext>
            </a:extLst>
          </p:cNvPr>
          <p:cNvPicPr>
            <a:picLocks noChangeAspect="1"/>
          </p:cNvPicPr>
          <p:nvPr/>
        </p:nvPicPr>
        <p:blipFill>
          <a:blip r:embed="rId6"/>
          <a:stretch>
            <a:fillRect/>
          </a:stretch>
        </p:blipFill>
        <p:spPr>
          <a:xfrm>
            <a:off x="9953482" y="1838813"/>
            <a:ext cx="1590675" cy="1295400"/>
          </a:xfrm>
          <a:prstGeom prst="rect">
            <a:avLst/>
          </a:prstGeom>
        </p:spPr>
      </p:pic>
      <p:sp>
        <p:nvSpPr>
          <p:cNvPr id="89" name="Forma livre: Forma 88">
            <a:extLst>
              <a:ext uri="{FF2B5EF4-FFF2-40B4-BE49-F238E27FC236}">
                <a16:creationId xmlns:a16="http://schemas.microsoft.com/office/drawing/2014/main" id="{006E607D-CD96-45FC-AA84-69DE888DF33E}"/>
              </a:ext>
            </a:extLst>
          </p:cNvPr>
          <p:cNvSpPr/>
          <p:nvPr/>
        </p:nvSpPr>
        <p:spPr>
          <a:xfrm>
            <a:off x="9448800" y="3434862"/>
            <a:ext cx="293077" cy="1066800"/>
          </a:xfrm>
          <a:custGeom>
            <a:avLst/>
            <a:gdLst>
              <a:gd name="connsiteX0" fmla="*/ 0 w 293077"/>
              <a:gd name="connsiteY0" fmla="*/ 0 h 1066800"/>
              <a:gd name="connsiteX1" fmla="*/ 0 w 293077"/>
              <a:gd name="connsiteY1" fmla="*/ 1066800 h 1066800"/>
              <a:gd name="connsiteX2" fmla="*/ 293077 w 293077"/>
              <a:gd name="connsiteY2" fmla="*/ 1066800 h 1066800"/>
            </a:gdLst>
            <a:ahLst/>
            <a:cxnLst>
              <a:cxn ang="0">
                <a:pos x="connsiteX0" y="connsiteY0"/>
              </a:cxn>
              <a:cxn ang="0">
                <a:pos x="connsiteX1" y="connsiteY1"/>
              </a:cxn>
              <a:cxn ang="0">
                <a:pos x="connsiteX2" y="connsiteY2"/>
              </a:cxn>
            </a:cxnLst>
            <a:rect l="l" t="t" r="r" b="b"/>
            <a:pathLst>
              <a:path w="293077" h="1066800">
                <a:moveTo>
                  <a:pt x="0" y="0"/>
                </a:moveTo>
                <a:lnTo>
                  <a:pt x="0" y="1066800"/>
                </a:lnTo>
                <a:lnTo>
                  <a:pt x="293077" y="1066800"/>
                </a:lnTo>
              </a:path>
            </a:pathLst>
          </a:custGeom>
          <a:noFill/>
          <a:ln w="3175">
            <a:solidFill>
              <a:schemeClr val="accent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 name="Conexão reta unidirecional 90">
            <a:extLst>
              <a:ext uri="{FF2B5EF4-FFF2-40B4-BE49-F238E27FC236}">
                <a16:creationId xmlns:a16="http://schemas.microsoft.com/office/drawing/2014/main" id="{68FED2C1-0562-46AA-B3E7-2B98BE763056}"/>
              </a:ext>
            </a:extLst>
          </p:cNvPr>
          <p:cNvCxnSpPr>
            <a:cxnSpLocks/>
            <a:endCxn id="10" idx="1"/>
          </p:cNvCxnSpPr>
          <p:nvPr/>
        </p:nvCxnSpPr>
        <p:spPr>
          <a:xfrm flipV="1">
            <a:off x="9447099" y="3962843"/>
            <a:ext cx="271632" cy="541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DDEB5A7-1E72-4852-802D-AEBFB203557F}"/>
              </a:ext>
            </a:extLst>
          </p:cNvPr>
          <p:cNvSpPr txBox="1"/>
          <p:nvPr/>
        </p:nvSpPr>
        <p:spPr>
          <a:xfrm>
            <a:off x="5509566" y="6215806"/>
            <a:ext cx="1184940" cy="369332"/>
          </a:xfrm>
          <a:prstGeom prst="rect">
            <a:avLst/>
          </a:prstGeom>
          <a:noFill/>
        </p:spPr>
        <p:txBody>
          <a:bodyPr wrap="none" rtlCol="0">
            <a:spAutoFit/>
          </a:bodyPr>
          <a:lstStyle/>
          <a:p>
            <a:pPr algn="ctr"/>
            <a:r>
              <a:rPr lang="pt-PT" dirty="0"/>
              <a:t>(epiblasto)</a:t>
            </a:r>
            <a:endParaRPr lang="en-GB" dirty="0"/>
          </a:p>
        </p:txBody>
      </p:sp>
      <p:grpSp>
        <p:nvGrpSpPr>
          <p:cNvPr id="118" name="Agrupar 117">
            <a:extLst>
              <a:ext uri="{FF2B5EF4-FFF2-40B4-BE49-F238E27FC236}">
                <a16:creationId xmlns:a16="http://schemas.microsoft.com/office/drawing/2014/main" id="{48089994-9AA8-4DB5-A28B-006981E2BA40}"/>
              </a:ext>
            </a:extLst>
          </p:cNvPr>
          <p:cNvGrpSpPr/>
          <p:nvPr/>
        </p:nvGrpSpPr>
        <p:grpSpPr>
          <a:xfrm>
            <a:off x="2152238" y="232742"/>
            <a:ext cx="8456910" cy="341351"/>
            <a:chOff x="2152238" y="232742"/>
            <a:chExt cx="8456910" cy="341351"/>
          </a:xfrm>
        </p:grpSpPr>
        <p:sp>
          <p:nvSpPr>
            <p:cNvPr id="37" name="CaixaDeTexto 36">
              <a:extLst>
                <a:ext uri="{FF2B5EF4-FFF2-40B4-BE49-F238E27FC236}">
                  <a16:creationId xmlns:a16="http://schemas.microsoft.com/office/drawing/2014/main" id="{5B72B731-9CAE-4F86-82A1-4235C2D75714}"/>
                </a:ext>
              </a:extLst>
            </p:cNvPr>
            <p:cNvSpPr txBox="1"/>
            <p:nvPr/>
          </p:nvSpPr>
          <p:spPr>
            <a:xfrm>
              <a:off x="5585707" y="232742"/>
              <a:ext cx="1032655" cy="338554"/>
            </a:xfrm>
            <a:prstGeom prst="rect">
              <a:avLst/>
            </a:prstGeom>
            <a:noFill/>
          </p:spPr>
          <p:txBody>
            <a:bodyPr wrap="none" rtlCol="0">
              <a:spAutoFit/>
            </a:bodyPr>
            <a:lstStyle/>
            <a:p>
              <a:pPr algn="ctr"/>
              <a:r>
                <a:rPr lang="pt-PT" sz="1600" dirty="0"/>
                <a:t>endócrino</a:t>
              </a:r>
              <a:endParaRPr lang="en-GB" sz="1600" dirty="0"/>
            </a:p>
          </p:txBody>
        </p:sp>
        <p:sp>
          <p:nvSpPr>
            <p:cNvPr id="38" name="CaixaDeTexto 37">
              <a:extLst>
                <a:ext uri="{FF2B5EF4-FFF2-40B4-BE49-F238E27FC236}">
                  <a16:creationId xmlns:a16="http://schemas.microsoft.com/office/drawing/2014/main" id="{F3F120F4-5587-4B72-BC2A-EA95219281ED}"/>
                </a:ext>
              </a:extLst>
            </p:cNvPr>
            <p:cNvSpPr txBox="1"/>
            <p:nvPr/>
          </p:nvSpPr>
          <p:spPr>
            <a:xfrm>
              <a:off x="9576493" y="232742"/>
              <a:ext cx="1032655" cy="338554"/>
            </a:xfrm>
            <a:prstGeom prst="rect">
              <a:avLst/>
            </a:prstGeom>
            <a:noFill/>
          </p:spPr>
          <p:txBody>
            <a:bodyPr wrap="none" rtlCol="0">
              <a:spAutoFit/>
            </a:bodyPr>
            <a:lstStyle/>
            <a:p>
              <a:pPr algn="ctr"/>
              <a:r>
                <a:rPr lang="pt-PT" sz="1600" dirty="0"/>
                <a:t>endócrino</a:t>
              </a:r>
              <a:endParaRPr lang="en-GB" sz="1600" dirty="0"/>
            </a:p>
          </p:txBody>
        </p:sp>
        <p:sp>
          <p:nvSpPr>
            <p:cNvPr id="39" name="CaixaDeTexto 38">
              <a:extLst>
                <a:ext uri="{FF2B5EF4-FFF2-40B4-BE49-F238E27FC236}">
                  <a16:creationId xmlns:a16="http://schemas.microsoft.com/office/drawing/2014/main" id="{6CD77E2B-2B4D-45CF-BA4B-DD0D5FC46C72}"/>
                </a:ext>
              </a:extLst>
            </p:cNvPr>
            <p:cNvSpPr txBox="1"/>
            <p:nvPr/>
          </p:nvSpPr>
          <p:spPr>
            <a:xfrm>
              <a:off x="2152238" y="235539"/>
              <a:ext cx="1032655" cy="338554"/>
            </a:xfrm>
            <a:prstGeom prst="rect">
              <a:avLst/>
            </a:prstGeom>
            <a:noFill/>
          </p:spPr>
          <p:txBody>
            <a:bodyPr wrap="none" rtlCol="0">
              <a:spAutoFit/>
            </a:bodyPr>
            <a:lstStyle/>
            <a:p>
              <a:pPr algn="ctr"/>
              <a:r>
                <a:rPr lang="pt-PT" sz="1600" dirty="0"/>
                <a:t>endócrino</a:t>
              </a:r>
              <a:endParaRPr lang="en-GB" sz="1600" dirty="0"/>
            </a:p>
          </p:txBody>
        </p:sp>
      </p:grpSp>
      <p:grpSp>
        <p:nvGrpSpPr>
          <p:cNvPr id="133" name="Agrupar 132">
            <a:extLst>
              <a:ext uri="{FF2B5EF4-FFF2-40B4-BE49-F238E27FC236}">
                <a16:creationId xmlns:a16="http://schemas.microsoft.com/office/drawing/2014/main" id="{8A62D970-2547-4AB4-B39D-DE73D0976F55}"/>
              </a:ext>
            </a:extLst>
          </p:cNvPr>
          <p:cNvGrpSpPr/>
          <p:nvPr/>
        </p:nvGrpSpPr>
        <p:grpSpPr>
          <a:xfrm>
            <a:off x="-4569" y="1348812"/>
            <a:ext cx="2282240" cy="1364170"/>
            <a:chOff x="-4569" y="1348812"/>
            <a:chExt cx="2282240" cy="1364170"/>
          </a:xfrm>
        </p:grpSpPr>
        <p:sp>
          <p:nvSpPr>
            <p:cNvPr id="21" name="CaixaDeTexto 20">
              <a:extLst>
                <a:ext uri="{FF2B5EF4-FFF2-40B4-BE49-F238E27FC236}">
                  <a16:creationId xmlns:a16="http://schemas.microsoft.com/office/drawing/2014/main" id="{4D9A47BA-A054-4C9F-BDA6-46B84A32CB5B}"/>
                </a:ext>
              </a:extLst>
            </p:cNvPr>
            <p:cNvSpPr txBox="1"/>
            <p:nvPr/>
          </p:nvSpPr>
          <p:spPr>
            <a:xfrm>
              <a:off x="1077086" y="1814095"/>
              <a:ext cx="1200585" cy="338554"/>
            </a:xfrm>
            <a:prstGeom prst="rect">
              <a:avLst/>
            </a:prstGeom>
            <a:noFill/>
          </p:spPr>
          <p:txBody>
            <a:bodyPr wrap="none" rtlCol="0">
              <a:spAutoFit/>
            </a:bodyPr>
            <a:lstStyle/>
            <a:p>
              <a:pPr algn="ctr"/>
              <a:r>
                <a:rPr lang="pt-PT" sz="1600" dirty="0"/>
                <a:t>melanócitos</a:t>
              </a:r>
              <a:endParaRPr lang="en-GB" sz="1600" dirty="0"/>
            </a:p>
          </p:txBody>
        </p:sp>
        <p:sp>
          <p:nvSpPr>
            <p:cNvPr id="22" name="CaixaDeTexto 21">
              <a:extLst>
                <a:ext uri="{FF2B5EF4-FFF2-40B4-BE49-F238E27FC236}">
                  <a16:creationId xmlns:a16="http://schemas.microsoft.com/office/drawing/2014/main" id="{9F127A5C-4034-47B5-92C0-A3DC1BBD1805}"/>
                </a:ext>
              </a:extLst>
            </p:cNvPr>
            <p:cNvSpPr txBox="1"/>
            <p:nvPr/>
          </p:nvSpPr>
          <p:spPr>
            <a:xfrm>
              <a:off x="50912" y="2067554"/>
              <a:ext cx="530915" cy="338554"/>
            </a:xfrm>
            <a:prstGeom prst="rect">
              <a:avLst/>
            </a:prstGeom>
            <a:noFill/>
          </p:spPr>
          <p:txBody>
            <a:bodyPr wrap="none" rtlCol="0">
              <a:spAutoFit/>
            </a:bodyPr>
            <a:lstStyle/>
            <a:p>
              <a:pPr algn="ctr"/>
              <a:r>
                <a:rPr lang="pt-PT" sz="1600" dirty="0"/>
                <a:t>SNA</a:t>
              </a:r>
              <a:endParaRPr lang="en-GB" sz="1600" dirty="0"/>
            </a:p>
          </p:txBody>
        </p:sp>
        <p:sp>
          <p:nvSpPr>
            <p:cNvPr id="23" name="CaixaDeTexto 22">
              <a:extLst>
                <a:ext uri="{FF2B5EF4-FFF2-40B4-BE49-F238E27FC236}">
                  <a16:creationId xmlns:a16="http://schemas.microsoft.com/office/drawing/2014/main" id="{AE99DB8F-3FC2-4D6A-B4B7-30BBD575887B}"/>
                </a:ext>
              </a:extLst>
            </p:cNvPr>
            <p:cNvSpPr txBox="1"/>
            <p:nvPr/>
          </p:nvSpPr>
          <p:spPr>
            <a:xfrm>
              <a:off x="315580" y="1348812"/>
              <a:ext cx="1007006" cy="338554"/>
            </a:xfrm>
            <a:prstGeom prst="rect">
              <a:avLst/>
            </a:prstGeom>
            <a:noFill/>
          </p:spPr>
          <p:txBody>
            <a:bodyPr wrap="none" rtlCol="0">
              <a:spAutoFit/>
            </a:bodyPr>
            <a:lstStyle/>
            <a:p>
              <a:pPr algn="ctr"/>
              <a:r>
                <a:rPr lang="pt-PT" sz="1600" dirty="0"/>
                <a:t>sensoriais</a:t>
              </a:r>
              <a:endParaRPr lang="en-GB" sz="1600" dirty="0"/>
            </a:p>
          </p:txBody>
        </p:sp>
        <p:sp>
          <p:nvSpPr>
            <p:cNvPr id="24" name="CaixaDeTexto 23">
              <a:extLst>
                <a:ext uri="{FF2B5EF4-FFF2-40B4-BE49-F238E27FC236}">
                  <a16:creationId xmlns:a16="http://schemas.microsoft.com/office/drawing/2014/main" id="{37620538-C6C9-4DCB-884F-C022A911D990}"/>
                </a:ext>
              </a:extLst>
            </p:cNvPr>
            <p:cNvSpPr txBox="1"/>
            <p:nvPr/>
          </p:nvSpPr>
          <p:spPr>
            <a:xfrm>
              <a:off x="-4569" y="1793862"/>
              <a:ext cx="1159869" cy="338554"/>
            </a:xfrm>
            <a:prstGeom prst="rect">
              <a:avLst/>
            </a:prstGeom>
            <a:noFill/>
          </p:spPr>
          <p:txBody>
            <a:bodyPr wrap="none" rtlCol="0">
              <a:spAutoFit/>
            </a:bodyPr>
            <a:lstStyle/>
            <a:p>
              <a:pPr algn="ctr"/>
              <a:r>
                <a:rPr lang="pt-PT" sz="1600" dirty="0"/>
                <a:t>raquidianos</a:t>
              </a:r>
              <a:endParaRPr lang="en-GB" sz="1600" dirty="0"/>
            </a:p>
          </p:txBody>
        </p:sp>
        <p:cxnSp>
          <p:nvCxnSpPr>
            <p:cNvPr id="42" name="Conexão reta unidirecional 41">
              <a:extLst>
                <a:ext uri="{FF2B5EF4-FFF2-40B4-BE49-F238E27FC236}">
                  <a16:creationId xmlns:a16="http://schemas.microsoft.com/office/drawing/2014/main" id="{47DF2D67-0A82-4588-B784-FCF8BC79F782}"/>
                </a:ext>
              </a:extLst>
            </p:cNvPr>
            <p:cNvCxnSpPr>
              <a:stCxn id="10" idx="0"/>
              <a:endCxn id="24" idx="2"/>
            </p:cNvCxnSpPr>
            <p:nvPr/>
          </p:nvCxnSpPr>
          <p:spPr>
            <a:xfrm flipH="1" flipV="1">
              <a:off x="575366" y="2132416"/>
              <a:ext cx="341296" cy="580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xão reta unidirecional 43">
              <a:extLst>
                <a:ext uri="{FF2B5EF4-FFF2-40B4-BE49-F238E27FC236}">
                  <a16:creationId xmlns:a16="http://schemas.microsoft.com/office/drawing/2014/main" id="{DDFFE6D6-B97C-47DC-B6C3-14A2738751EE}"/>
                </a:ext>
              </a:extLst>
            </p:cNvPr>
            <p:cNvCxnSpPr>
              <a:stCxn id="10" idx="0"/>
              <a:endCxn id="22" idx="2"/>
            </p:cNvCxnSpPr>
            <p:nvPr/>
          </p:nvCxnSpPr>
          <p:spPr>
            <a:xfrm flipH="1" flipV="1">
              <a:off x="316370" y="2406108"/>
              <a:ext cx="600292" cy="306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xão reta unidirecional 45">
              <a:extLst>
                <a:ext uri="{FF2B5EF4-FFF2-40B4-BE49-F238E27FC236}">
                  <a16:creationId xmlns:a16="http://schemas.microsoft.com/office/drawing/2014/main" id="{48045381-CF12-45F9-A251-5818D759B5E4}"/>
                </a:ext>
              </a:extLst>
            </p:cNvPr>
            <p:cNvCxnSpPr>
              <a:stCxn id="10" idx="0"/>
              <a:endCxn id="23" idx="2"/>
            </p:cNvCxnSpPr>
            <p:nvPr/>
          </p:nvCxnSpPr>
          <p:spPr>
            <a:xfrm flipH="1" flipV="1">
              <a:off x="819083" y="1687366"/>
              <a:ext cx="97579" cy="1025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xão reta unidirecional 47">
              <a:extLst>
                <a:ext uri="{FF2B5EF4-FFF2-40B4-BE49-F238E27FC236}">
                  <a16:creationId xmlns:a16="http://schemas.microsoft.com/office/drawing/2014/main" id="{4CA983EA-50DF-423F-BA77-8B667427FB1A}"/>
                </a:ext>
              </a:extLst>
            </p:cNvPr>
            <p:cNvCxnSpPr>
              <a:stCxn id="10" idx="0"/>
              <a:endCxn id="21" idx="2"/>
            </p:cNvCxnSpPr>
            <p:nvPr/>
          </p:nvCxnSpPr>
          <p:spPr>
            <a:xfrm flipV="1">
              <a:off x="916662" y="2152649"/>
              <a:ext cx="760717" cy="560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4" name="Agrupar 133">
            <a:extLst>
              <a:ext uri="{FF2B5EF4-FFF2-40B4-BE49-F238E27FC236}">
                <a16:creationId xmlns:a16="http://schemas.microsoft.com/office/drawing/2014/main" id="{C69705B8-6B5D-4F75-91C5-036A262AB363}"/>
              </a:ext>
            </a:extLst>
          </p:cNvPr>
          <p:cNvGrpSpPr/>
          <p:nvPr/>
        </p:nvGrpSpPr>
        <p:grpSpPr>
          <a:xfrm>
            <a:off x="719695" y="381349"/>
            <a:ext cx="1337232" cy="2331633"/>
            <a:chOff x="719695" y="381349"/>
            <a:chExt cx="1337232" cy="2331633"/>
          </a:xfrm>
        </p:grpSpPr>
        <p:sp>
          <p:nvSpPr>
            <p:cNvPr id="25" name="CaixaDeTexto 24">
              <a:extLst>
                <a:ext uri="{FF2B5EF4-FFF2-40B4-BE49-F238E27FC236}">
                  <a16:creationId xmlns:a16="http://schemas.microsoft.com/office/drawing/2014/main" id="{4C0A188E-81E1-4F56-9357-7CAE2D21430F}"/>
                </a:ext>
              </a:extLst>
            </p:cNvPr>
            <p:cNvSpPr txBox="1"/>
            <p:nvPr/>
          </p:nvSpPr>
          <p:spPr>
            <a:xfrm>
              <a:off x="719695" y="381349"/>
              <a:ext cx="1337232" cy="830997"/>
            </a:xfrm>
            <a:prstGeom prst="rect">
              <a:avLst/>
            </a:prstGeom>
            <a:noFill/>
          </p:spPr>
          <p:txBody>
            <a:bodyPr wrap="square" rtlCol="0">
              <a:spAutoFit/>
            </a:bodyPr>
            <a:lstStyle/>
            <a:p>
              <a:pPr algn="ctr"/>
              <a:r>
                <a:rPr lang="pt-PT" sz="1600" dirty="0"/>
                <a:t>mesoderme cefálica (arcos)</a:t>
              </a:r>
              <a:endParaRPr lang="en-GB" sz="1600" dirty="0"/>
            </a:p>
          </p:txBody>
        </p:sp>
        <p:cxnSp>
          <p:nvCxnSpPr>
            <p:cNvPr id="50" name="Conexão reta unidirecional 49">
              <a:extLst>
                <a:ext uri="{FF2B5EF4-FFF2-40B4-BE49-F238E27FC236}">
                  <a16:creationId xmlns:a16="http://schemas.microsoft.com/office/drawing/2014/main" id="{58884350-D00E-40F6-925C-B448E35143FA}"/>
                </a:ext>
              </a:extLst>
            </p:cNvPr>
            <p:cNvCxnSpPr>
              <a:stCxn id="10" idx="0"/>
              <a:endCxn id="25" idx="2"/>
            </p:cNvCxnSpPr>
            <p:nvPr/>
          </p:nvCxnSpPr>
          <p:spPr>
            <a:xfrm flipV="1">
              <a:off x="916662" y="1212346"/>
              <a:ext cx="471649" cy="1500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5" name="Agrupar 134">
            <a:extLst>
              <a:ext uri="{FF2B5EF4-FFF2-40B4-BE49-F238E27FC236}">
                <a16:creationId xmlns:a16="http://schemas.microsoft.com/office/drawing/2014/main" id="{E5AE3B77-9F42-40ED-B020-167C770C547A}"/>
              </a:ext>
            </a:extLst>
          </p:cNvPr>
          <p:cNvGrpSpPr/>
          <p:nvPr/>
        </p:nvGrpSpPr>
        <p:grpSpPr>
          <a:xfrm>
            <a:off x="1432522" y="1218546"/>
            <a:ext cx="1580882" cy="1494436"/>
            <a:chOff x="1432522" y="1218546"/>
            <a:chExt cx="1580882" cy="1494436"/>
          </a:xfrm>
        </p:grpSpPr>
        <p:sp>
          <p:nvSpPr>
            <p:cNvPr id="20" name="CaixaDeTexto 19">
              <a:extLst>
                <a:ext uri="{FF2B5EF4-FFF2-40B4-BE49-F238E27FC236}">
                  <a16:creationId xmlns:a16="http://schemas.microsoft.com/office/drawing/2014/main" id="{386D7826-07E3-429A-9F9E-2B24ED25D908}"/>
                </a:ext>
              </a:extLst>
            </p:cNvPr>
            <p:cNvSpPr txBox="1"/>
            <p:nvPr/>
          </p:nvSpPr>
          <p:spPr>
            <a:xfrm>
              <a:off x="1432522" y="1218546"/>
              <a:ext cx="1580882" cy="338554"/>
            </a:xfrm>
            <a:prstGeom prst="rect">
              <a:avLst/>
            </a:prstGeom>
            <a:noFill/>
          </p:spPr>
          <p:txBody>
            <a:bodyPr wrap="none" rtlCol="0">
              <a:spAutoFit/>
            </a:bodyPr>
            <a:lstStyle/>
            <a:p>
              <a:pPr algn="ctr"/>
              <a:r>
                <a:rPr lang="pt-PT" sz="1600" dirty="0">
                  <a:highlight>
                    <a:srgbClr val="FFFF00"/>
                  </a:highlight>
                </a:rPr>
                <a:t>telencéfalo – ME</a:t>
              </a:r>
              <a:endParaRPr lang="en-GB" sz="1600" dirty="0">
                <a:highlight>
                  <a:srgbClr val="FFFF00"/>
                </a:highlight>
              </a:endParaRPr>
            </a:p>
          </p:txBody>
        </p:sp>
        <p:cxnSp>
          <p:nvCxnSpPr>
            <p:cNvPr id="52" name="Conexão reta unidirecional 51">
              <a:extLst>
                <a:ext uri="{FF2B5EF4-FFF2-40B4-BE49-F238E27FC236}">
                  <a16:creationId xmlns:a16="http://schemas.microsoft.com/office/drawing/2014/main" id="{5BBD29A1-D4FC-4E3A-8452-99D47D16F5B5}"/>
                </a:ext>
              </a:extLst>
            </p:cNvPr>
            <p:cNvCxnSpPr>
              <a:stCxn id="9" idx="0"/>
              <a:endCxn id="20" idx="2"/>
            </p:cNvCxnSpPr>
            <p:nvPr/>
          </p:nvCxnSpPr>
          <p:spPr>
            <a:xfrm flipH="1" flipV="1">
              <a:off x="2222963" y="1557100"/>
              <a:ext cx="2802" cy="1155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6" name="Agrupar 135">
            <a:extLst>
              <a:ext uri="{FF2B5EF4-FFF2-40B4-BE49-F238E27FC236}">
                <a16:creationId xmlns:a16="http://schemas.microsoft.com/office/drawing/2014/main" id="{0B24C17E-74A7-44E2-88A7-7A91EC481574}"/>
              </a:ext>
            </a:extLst>
          </p:cNvPr>
          <p:cNvGrpSpPr/>
          <p:nvPr/>
        </p:nvGrpSpPr>
        <p:grpSpPr>
          <a:xfrm>
            <a:off x="2597553" y="1026066"/>
            <a:ext cx="2292707" cy="1686916"/>
            <a:chOff x="2597553" y="1026066"/>
            <a:chExt cx="2292707" cy="1686916"/>
          </a:xfrm>
        </p:grpSpPr>
        <p:sp>
          <p:nvSpPr>
            <p:cNvPr id="14" name="CaixaDeTexto 13">
              <a:extLst>
                <a:ext uri="{FF2B5EF4-FFF2-40B4-BE49-F238E27FC236}">
                  <a16:creationId xmlns:a16="http://schemas.microsoft.com/office/drawing/2014/main" id="{53667FEC-4D2E-4D4C-9F53-1ADB6695E52F}"/>
                </a:ext>
              </a:extLst>
            </p:cNvPr>
            <p:cNvSpPr txBox="1"/>
            <p:nvPr/>
          </p:nvSpPr>
          <p:spPr>
            <a:xfrm>
              <a:off x="3240360" y="1026066"/>
              <a:ext cx="971740" cy="338554"/>
            </a:xfrm>
            <a:prstGeom prst="rect">
              <a:avLst/>
            </a:prstGeom>
            <a:noFill/>
          </p:spPr>
          <p:txBody>
            <a:bodyPr wrap="none" rtlCol="0">
              <a:spAutoFit/>
            </a:bodyPr>
            <a:lstStyle/>
            <a:p>
              <a:pPr algn="ctr"/>
              <a:r>
                <a:rPr lang="pt-PT" sz="1600" dirty="0"/>
                <a:t>glândulas</a:t>
              </a:r>
              <a:endParaRPr lang="en-GB" sz="1600" dirty="0"/>
            </a:p>
          </p:txBody>
        </p:sp>
        <p:sp>
          <p:nvSpPr>
            <p:cNvPr id="15" name="CaixaDeTexto 14">
              <a:extLst>
                <a:ext uri="{FF2B5EF4-FFF2-40B4-BE49-F238E27FC236}">
                  <a16:creationId xmlns:a16="http://schemas.microsoft.com/office/drawing/2014/main" id="{2D1A8F11-FFA0-43FB-B2CC-CE6A2BA801BA}"/>
                </a:ext>
              </a:extLst>
            </p:cNvPr>
            <p:cNvSpPr txBox="1"/>
            <p:nvPr/>
          </p:nvSpPr>
          <p:spPr>
            <a:xfrm>
              <a:off x="3744644" y="1575037"/>
              <a:ext cx="1145616" cy="584775"/>
            </a:xfrm>
            <a:prstGeom prst="rect">
              <a:avLst/>
            </a:prstGeom>
            <a:noFill/>
          </p:spPr>
          <p:txBody>
            <a:bodyPr wrap="square" rtlCol="0">
              <a:spAutoFit/>
            </a:bodyPr>
            <a:lstStyle/>
            <a:p>
              <a:pPr algn="ctr"/>
              <a:r>
                <a:rPr lang="pt-PT" sz="1600" dirty="0"/>
                <a:t>epiderme mucosas</a:t>
              </a:r>
              <a:endParaRPr lang="en-GB" sz="1600" dirty="0"/>
            </a:p>
          </p:txBody>
        </p:sp>
        <p:sp>
          <p:nvSpPr>
            <p:cNvPr id="17" name="CaixaDeTexto 16">
              <a:extLst>
                <a:ext uri="{FF2B5EF4-FFF2-40B4-BE49-F238E27FC236}">
                  <a16:creationId xmlns:a16="http://schemas.microsoft.com/office/drawing/2014/main" id="{272B45FC-4819-4F2C-9FF8-9FEF0D246F04}"/>
                </a:ext>
              </a:extLst>
            </p:cNvPr>
            <p:cNvSpPr txBox="1"/>
            <p:nvPr/>
          </p:nvSpPr>
          <p:spPr>
            <a:xfrm>
              <a:off x="2597553" y="1591404"/>
              <a:ext cx="973215" cy="338554"/>
            </a:xfrm>
            <a:prstGeom prst="rect">
              <a:avLst/>
            </a:prstGeom>
            <a:noFill/>
          </p:spPr>
          <p:txBody>
            <a:bodyPr wrap="none" rtlCol="0">
              <a:spAutoFit/>
            </a:bodyPr>
            <a:lstStyle/>
            <a:p>
              <a:pPr algn="ctr"/>
              <a:r>
                <a:rPr lang="pt-PT" sz="1600" dirty="0" err="1"/>
                <a:t>placódios</a:t>
              </a:r>
              <a:endParaRPr lang="en-GB" sz="1600" dirty="0"/>
            </a:p>
          </p:txBody>
        </p:sp>
        <p:cxnSp>
          <p:nvCxnSpPr>
            <p:cNvPr id="56" name="Conexão reta unidirecional 55">
              <a:extLst>
                <a:ext uri="{FF2B5EF4-FFF2-40B4-BE49-F238E27FC236}">
                  <a16:creationId xmlns:a16="http://schemas.microsoft.com/office/drawing/2014/main" id="{AA7C5927-10FB-493C-8BA4-6D92C46513DE}"/>
                </a:ext>
              </a:extLst>
            </p:cNvPr>
            <p:cNvCxnSpPr>
              <a:stCxn id="8" idx="0"/>
              <a:endCxn id="17" idx="2"/>
            </p:cNvCxnSpPr>
            <p:nvPr/>
          </p:nvCxnSpPr>
          <p:spPr>
            <a:xfrm flipH="1" flipV="1">
              <a:off x="3084161" y="1929958"/>
              <a:ext cx="642412" cy="783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xão reta unidirecional 57">
              <a:extLst>
                <a:ext uri="{FF2B5EF4-FFF2-40B4-BE49-F238E27FC236}">
                  <a16:creationId xmlns:a16="http://schemas.microsoft.com/office/drawing/2014/main" id="{C04985C8-BDA2-47B3-B155-37DB27F34896}"/>
                </a:ext>
              </a:extLst>
            </p:cNvPr>
            <p:cNvCxnSpPr>
              <a:stCxn id="8" idx="0"/>
              <a:endCxn id="15" idx="2"/>
            </p:cNvCxnSpPr>
            <p:nvPr/>
          </p:nvCxnSpPr>
          <p:spPr>
            <a:xfrm flipV="1">
              <a:off x="3726573" y="2159812"/>
              <a:ext cx="590879" cy="553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xão reta unidirecional 59">
              <a:extLst>
                <a:ext uri="{FF2B5EF4-FFF2-40B4-BE49-F238E27FC236}">
                  <a16:creationId xmlns:a16="http://schemas.microsoft.com/office/drawing/2014/main" id="{1685044E-3BC6-489C-91FA-07D0C5C834D9}"/>
                </a:ext>
              </a:extLst>
            </p:cNvPr>
            <p:cNvCxnSpPr>
              <a:cxnSpLocks/>
              <a:stCxn id="8" idx="0"/>
              <a:endCxn id="14" idx="2"/>
            </p:cNvCxnSpPr>
            <p:nvPr/>
          </p:nvCxnSpPr>
          <p:spPr>
            <a:xfrm flipH="1" flipV="1">
              <a:off x="3726230" y="1364620"/>
              <a:ext cx="343" cy="1348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2" name="Agrupar 131">
            <a:extLst>
              <a:ext uri="{FF2B5EF4-FFF2-40B4-BE49-F238E27FC236}">
                <a16:creationId xmlns:a16="http://schemas.microsoft.com/office/drawing/2014/main" id="{FA155738-4CCF-4E94-B5E0-F86049C2E612}"/>
              </a:ext>
            </a:extLst>
          </p:cNvPr>
          <p:cNvGrpSpPr/>
          <p:nvPr/>
        </p:nvGrpSpPr>
        <p:grpSpPr>
          <a:xfrm>
            <a:off x="445013" y="2712982"/>
            <a:ext cx="3944914" cy="1424888"/>
            <a:chOff x="445013" y="2712982"/>
            <a:chExt cx="3944914" cy="1424888"/>
          </a:xfrm>
        </p:grpSpPr>
        <p:sp>
          <p:nvSpPr>
            <p:cNvPr id="8" name="CaixaDeTexto 7">
              <a:extLst>
                <a:ext uri="{FF2B5EF4-FFF2-40B4-BE49-F238E27FC236}">
                  <a16:creationId xmlns:a16="http://schemas.microsoft.com/office/drawing/2014/main" id="{C5DBA5D9-0C7E-4626-AF4C-B0B0C7BCF0B4}"/>
                </a:ext>
              </a:extLst>
            </p:cNvPr>
            <p:cNvSpPr txBox="1"/>
            <p:nvPr/>
          </p:nvSpPr>
          <p:spPr>
            <a:xfrm>
              <a:off x="3063218" y="2712982"/>
              <a:ext cx="1326709" cy="400110"/>
            </a:xfrm>
            <a:prstGeom prst="rect">
              <a:avLst/>
            </a:prstGeom>
            <a:noFill/>
          </p:spPr>
          <p:txBody>
            <a:bodyPr wrap="none" rtlCol="0">
              <a:spAutoFit/>
            </a:bodyPr>
            <a:lstStyle/>
            <a:p>
              <a:pPr algn="ctr"/>
              <a:r>
                <a:rPr lang="pt-PT" sz="2000" dirty="0"/>
                <a:t>ectoderme</a:t>
              </a:r>
              <a:endParaRPr lang="en-GB" sz="2000" dirty="0"/>
            </a:p>
          </p:txBody>
        </p:sp>
        <p:sp>
          <p:nvSpPr>
            <p:cNvPr id="9" name="CaixaDeTexto 8">
              <a:extLst>
                <a:ext uri="{FF2B5EF4-FFF2-40B4-BE49-F238E27FC236}">
                  <a16:creationId xmlns:a16="http://schemas.microsoft.com/office/drawing/2014/main" id="{9EE6246C-FF24-4320-897B-A494CA2211BB}"/>
                </a:ext>
              </a:extLst>
            </p:cNvPr>
            <p:cNvSpPr txBox="1"/>
            <p:nvPr/>
          </p:nvSpPr>
          <p:spPr>
            <a:xfrm>
              <a:off x="1782963" y="2712982"/>
              <a:ext cx="885603" cy="707886"/>
            </a:xfrm>
            <a:prstGeom prst="rect">
              <a:avLst/>
            </a:prstGeom>
            <a:noFill/>
          </p:spPr>
          <p:txBody>
            <a:bodyPr wrap="square" rtlCol="0">
              <a:spAutoFit/>
            </a:bodyPr>
            <a:lstStyle/>
            <a:p>
              <a:pPr algn="ctr"/>
              <a:r>
                <a:rPr lang="pt-PT" sz="2000" dirty="0"/>
                <a:t>tubo neural</a:t>
              </a:r>
              <a:endParaRPr lang="en-GB" sz="2000" dirty="0"/>
            </a:p>
          </p:txBody>
        </p:sp>
        <p:sp>
          <p:nvSpPr>
            <p:cNvPr id="10" name="CaixaDeTexto 9">
              <a:extLst>
                <a:ext uri="{FF2B5EF4-FFF2-40B4-BE49-F238E27FC236}">
                  <a16:creationId xmlns:a16="http://schemas.microsoft.com/office/drawing/2014/main" id="{30D3B029-C842-44B6-AAD3-C806ABF18C50}"/>
                </a:ext>
              </a:extLst>
            </p:cNvPr>
            <p:cNvSpPr txBox="1"/>
            <p:nvPr/>
          </p:nvSpPr>
          <p:spPr>
            <a:xfrm>
              <a:off x="445013" y="2712982"/>
              <a:ext cx="943298" cy="707886"/>
            </a:xfrm>
            <a:prstGeom prst="rect">
              <a:avLst/>
            </a:prstGeom>
            <a:noFill/>
          </p:spPr>
          <p:txBody>
            <a:bodyPr wrap="square" rtlCol="0">
              <a:spAutoFit/>
            </a:bodyPr>
            <a:lstStyle/>
            <a:p>
              <a:pPr algn="ctr"/>
              <a:r>
                <a:rPr lang="pt-PT" sz="2000" dirty="0"/>
                <a:t>cristas neurais</a:t>
              </a:r>
              <a:endParaRPr lang="en-GB" sz="2000" dirty="0"/>
            </a:p>
          </p:txBody>
        </p:sp>
        <p:cxnSp>
          <p:nvCxnSpPr>
            <p:cNvPr id="63" name="Conexão reta unidirecional 62">
              <a:extLst>
                <a:ext uri="{FF2B5EF4-FFF2-40B4-BE49-F238E27FC236}">
                  <a16:creationId xmlns:a16="http://schemas.microsoft.com/office/drawing/2014/main" id="{C774ACFB-5663-40EB-950E-9A5FE109FDEB}"/>
                </a:ext>
              </a:extLst>
            </p:cNvPr>
            <p:cNvCxnSpPr>
              <a:stCxn id="6" idx="0"/>
              <a:endCxn id="10" idx="2"/>
            </p:cNvCxnSpPr>
            <p:nvPr/>
          </p:nvCxnSpPr>
          <p:spPr>
            <a:xfrm flipH="1" flipV="1">
              <a:off x="916662" y="3420868"/>
              <a:ext cx="1760695" cy="717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xão reta unidirecional 64">
              <a:extLst>
                <a:ext uri="{FF2B5EF4-FFF2-40B4-BE49-F238E27FC236}">
                  <a16:creationId xmlns:a16="http://schemas.microsoft.com/office/drawing/2014/main" id="{77CDE42F-1448-4A96-B78D-BB5E5EFC4B02}"/>
                </a:ext>
              </a:extLst>
            </p:cNvPr>
            <p:cNvCxnSpPr>
              <a:stCxn id="6" idx="0"/>
              <a:endCxn id="9" idx="2"/>
            </p:cNvCxnSpPr>
            <p:nvPr/>
          </p:nvCxnSpPr>
          <p:spPr>
            <a:xfrm flipH="1" flipV="1">
              <a:off x="2225765" y="3420868"/>
              <a:ext cx="451592" cy="717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xão reta unidirecional 66">
              <a:extLst>
                <a:ext uri="{FF2B5EF4-FFF2-40B4-BE49-F238E27FC236}">
                  <a16:creationId xmlns:a16="http://schemas.microsoft.com/office/drawing/2014/main" id="{67862216-D05B-439D-BED3-58BD25846EFD}"/>
                </a:ext>
              </a:extLst>
            </p:cNvPr>
            <p:cNvCxnSpPr>
              <a:stCxn id="6" idx="0"/>
              <a:endCxn id="8" idx="2"/>
            </p:cNvCxnSpPr>
            <p:nvPr/>
          </p:nvCxnSpPr>
          <p:spPr>
            <a:xfrm flipV="1">
              <a:off x="2677357" y="3113092"/>
              <a:ext cx="1049216" cy="1024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8" name="Agrupar 137">
            <a:extLst>
              <a:ext uri="{FF2B5EF4-FFF2-40B4-BE49-F238E27FC236}">
                <a16:creationId xmlns:a16="http://schemas.microsoft.com/office/drawing/2014/main" id="{EC9B1F33-2969-431C-A43B-6A6BA207EE1B}"/>
              </a:ext>
            </a:extLst>
          </p:cNvPr>
          <p:cNvGrpSpPr/>
          <p:nvPr/>
        </p:nvGrpSpPr>
        <p:grpSpPr>
          <a:xfrm>
            <a:off x="4876534" y="2712982"/>
            <a:ext cx="2649161" cy="1455101"/>
            <a:chOff x="4876534" y="2712982"/>
            <a:chExt cx="2649161" cy="1455101"/>
          </a:xfrm>
        </p:grpSpPr>
        <p:sp>
          <p:nvSpPr>
            <p:cNvPr id="11" name="CaixaDeTexto 10">
              <a:extLst>
                <a:ext uri="{FF2B5EF4-FFF2-40B4-BE49-F238E27FC236}">
                  <a16:creationId xmlns:a16="http://schemas.microsoft.com/office/drawing/2014/main" id="{82CA1F00-E222-49A3-B32B-27785BF72D26}"/>
                </a:ext>
              </a:extLst>
            </p:cNvPr>
            <p:cNvSpPr txBox="1"/>
            <p:nvPr/>
          </p:nvSpPr>
          <p:spPr>
            <a:xfrm>
              <a:off x="6521189" y="2712982"/>
              <a:ext cx="1004506" cy="400110"/>
            </a:xfrm>
            <a:prstGeom prst="rect">
              <a:avLst/>
            </a:prstGeom>
            <a:noFill/>
          </p:spPr>
          <p:txBody>
            <a:bodyPr wrap="none" rtlCol="0">
              <a:spAutoFit/>
            </a:bodyPr>
            <a:lstStyle/>
            <a:p>
              <a:pPr algn="ctr"/>
              <a:r>
                <a:rPr lang="pt-PT" sz="2000" dirty="0" err="1">
                  <a:highlight>
                    <a:srgbClr val="FFFF00"/>
                  </a:highlight>
                </a:rPr>
                <a:t>sómitos</a:t>
              </a:r>
              <a:endParaRPr lang="en-GB" sz="2000" dirty="0">
                <a:highlight>
                  <a:srgbClr val="FFFF00"/>
                </a:highlight>
              </a:endParaRPr>
            </a:p>
          </p:txBody>
        </p:sp>
        <p:sp>
          <p:nvSpPr>
            <p:cNvPr id="33" name="CaixaDeTexto 32">
              <a:extLst>
                <a:ext uri="{FF2B5EF4-FFF2-40B4-BE49-F238E27FC236}">
                  <a16:creationId xmlns:a16="http://schemas.microsoft.com/office/drawing/2014/main" id="{71FD6776-E182-4BFD-A134-E048D7337879}"/>
                </a:ext>
              </a:extLst>
            </p:cNvPr>
            <p:cNvSpPr txBox="1"/>
            <p:nvPr/>
          </p:nvSpPr>
          <p:spPr>
            <a:xfrm>
              <a:off x="4876534" y="2712982"/>
              <a:ext cx="794279" cy="400110"/>
            </a:xfrm>
            <a:prstGeom prst="rect">
              <a:avLst/>
            </a:prstGeom>
            <a:noFill/>
          </p:spPr>
          <p:txBody>
            <a:bodyPr wrap="square" rtlCol="0">
              <a:spAutoFit/>
            </a:bodyPr>
            <a:lstStyle/>
            <a:p>
              <a:pPr algn="ctr"/>
              <a:r>
                <a:rPr lang="pt-PT" sz="2000" dirty="0"/>
                <a:t>AGM</a:t>
              </a:r>
              <a:endParaRPr lang="en-GB" sz="2000" dirty="0"/>
            </a:p>
          </p:txBody>
        </p:sp>
        <p:sp>
          <p:nvSpPr>
            <p:cNvPr id="34" name="CaixaDeTexto 33">
              <a:extLst>
                <a:ext uri="{FF2B5EF4-FFF2-40B4-BE49-F238E27FC236}">
                  <a16:creationId xmlns:a16="http://schemas.microsoft.com/office/drawing/2014/main" id="{3D3D7F35-C0D3-47C4-B6A7-897B4022DA54}"/>
                </a:ext>
              </a:extLst>
            </p:cNvPr>
            <p:cNvSpPr txBox="1"/>
            <p:nvPr/>
          </p:nvSpPr>
          <p:spPr>
            <a:xfrm>
              <a:off x="5618383" y="2712982"/>
              <a:ext cx="944458" cy="400110"/>
            </a:xfrm>
            <a:prstGeom prst="rect">
              <a:avLst/>
            </a:prstGeom>
            <a:noFill/>
          </p:spPr>
          <p:txBody>
            <a:bodyPr wrap="square" rtlCol="0">
              <a:spAutoFit/>
            </a:bodyPr>
            <a:lstStyle/>
            <a:p>
              <a:pPr algn="ctr"/>
              <a:r>
                <a:rPr lang="pt-PT" sz="2000" dirty="0"/>
                <a:t>celoma</a:t>
              </a:r>
              <a:endParaRPr lang="en-GB" sz="2000" dirty="0"/>
            </a:p>
          </p:txBody>
        </p:sp>
        <p:cxnSp>
          <p:nvCxnSpPr>
            <p:cNvPr id="69" name="Conexão reta unidirecional 68">
              <a:extLst>
                <a:ext uri="{FF2B5EF4-FFF2-40B4-BE49-F238E27FC236}">
                  <a16:creationId xmlns:a16="http://schemas.microsoft.com/office/drawing/2014/main" id="{4473C582-1D38-46B7-992A-2637E721D109}"/>
                </a:ext>
              </a:extLst>
            </p:cNvPr>
            <p:cNvCxnSpPr>
              <a:stCxn id="5" idx="0"/>
              <a:endCxn id="33" idx="2"/>
            </p:cNvCxnSpPr>
            <p:nvPr/>
          </p:nvCxnSpPr>
          <p:spPr>
            <a:xfrm flipH="1" flipV="1">
              <a:off x="5273674" y="3113092"/>
              <a:ext cx="828362" cy="105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exão reta unidirecional 70">
              <a:extLst>
                <a:ext uri="{FF2B5EF4-FFF2-40B4-BE49-F238E27FC236}">
                  <a16:creationId xmlns:a16="http://schemas.microsoft.com/office/drawing/2014/main" id="{F3D5B256-977F-46CB-81C9-50DC8035F212}"/>
                </a:ext>
              </a:extLst>
            </p:cNvPr>
            <p:cNvCxnSpPr>
              <a:stCxn id="5" idx="0"/>
              <a:endCxn id="34" idx="2"/>
            </p:cNvCxnSpPr>
            <p:nvPr/>
          </p:nvCxnSpPr>
          <p:spPr>
            <a:xfrm flipH="1" flipV="1">
              <a:off x="6090612" y="3113092"/>
              <a:ext cx="11424" cy="105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xão reta unidirecional 72">
              <a:extLst>
                <a:ext uri="{FF2B5EF4-FFF2-40B4-BE49-F238E27FC236}">
                  <a16:creationId xmlns:a16="http://schemas.microsoft.com/office/drawing/2014/main" id="{15686532-CCB2-4844-A530-EA5A23C462DE}"/>
                </a:ext>
              </a:extLst>
            </p:cNvPr>
            <p:cNvCxnSpPr>
              <a:stCxn id="5" idx="0"/>
              <a:endCxn id="11" idx="2"/>
            </p:cNvCxnSpPr>
            <p:nvPr/>
          </p:nvCxnSpPr>
          <p:spPr>
            <a:xfrm flipV="1">
              <a:off x="6102036" y="3113092"/>
              <a:ext cx="921406" cy="105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7" name="Agrupar 136">
            <a:extLst>
              <a:ext uri="{FF2B5EF4-FFF2-40B4-BE49-F238E27FC236}">
                <a16:creationId xmlns:a16="http://schemas.microsoft.com/office/drawing/2014/main" id="{882B63A7-9A1C-4AA2-A413-D452FD7CB3C2}"/>
              </a:ext>
            </a:extLst>
          </p:cNvPr>
          <p:cNvGrpSpPr/>
          <p:nvPr/>
        </p:nvGrpSpPr>
        <p:grpSpPr>
          <a:xfrm>
            <a:off x="7842554" y="2708076"/>
            <a:ext cx="4236357" cy="1460007"/>
            <a:chOff x="7842554" y="2708076"/>
            <a:chExt cx="4236357" cy="1460007"/>
          </a:xfrm>
        </p:grpSpPr>
        <p:sp>
          <p:nvSpPr>
            <p:cNvPr id="12" name="CaixaDeTexto 11">
              <a:extLst>
                <a:ext uri="{FF2B5EF4-FFF2-40B4-BE49-F238E27FC236}">
                  <a16:creationId xmlns:a16="http://schemas.microsoft.com/office/drawing/2014/main" id="{1B0DFF97-F9EC-483A-8958-65D35587419C}"/>
                </a:ext>
              </a:extLst>
            </p:cNvPr>
            <p:cNvSpPr txBox="1"/>
            <p:nvPr/>
          </p:nvSpPr>
          <p:spPr>
            <a:xfrm>
              <a:off x="7842554" y="2708076"/>
              <a:ext cx="1587359" cy="400110"/>
            </a:xfrm>
            <a:prstGeom prst="rect">
              <a:avLst/>
            </a:prstGeom>
            <a:noFill/>
          </p:spPr>
          <p:txBody>
            <a:bodyPr wrap="none" rtlCol="0">
              <a:spAutoFit/>
            </a:bodyPr>
            <a:lstStyle/>
            <a:p>
              <a:pPr algn="ctr"/>
              <a:r>
                <a:rPr lang="pt-PT" sz="2000" dirty="0">
                  <a:highlight>
                    <a:srgbClr val="FFFF00"/>
                  </a:highlight>
                </a:rPr>
                <a:t>faringe – reto</a:t>
              </a:r>
              <a:endParaRPr lang="en-GB" sz="2000" dirty="0">
                <a:highlight>
                  <a:srgbClr val="FFFF00"/>
                </a:highlight>
              </a:endParaRPr>
            </a:p>
          </p:txBody>
        </p:sp>
        <p:sp>
          <p:nvSpPr>
            <p:cNvPr id="13" name="CaixaDeTexto 12">
              <a:extLst>
                <a:ext uri="{FF2B5EF4-FFF2-40B4-BE49-F238E27FC236}">
                  <a16:creationId xmlns:a16="http://schemas.microsoft.com/office/drawing/2014/main" id="{6AF75C54-9BC6-4B5A-B365-3A07E39FA742}"/>
                </a:ext>
              </a:extLst>
            </p:cNvPr>
            <p:cNvSpPr txBox="1"/>
            <p:nvPr/>
          </p:nvSpPr>
          <p:spPr>
            <a:xfrm>
              <a:off x="9505161" y="2712982"/>
              <a:ext cx="1175322" cy="400110"/>
            </a:xfrm>
            <a:prstGeom prst="rect">
              <a:avLst/>
            </a:prstGeom>
            <a:noFill/>
          </p:spPr>
          <p:txBody>
            <a:bodyPr wrap="none" rtlCol="0">
              <a:spAutoFit/>
            </a:bodyPr>
            <a:lstStyle/>
            <a:p>
              <a:pPr algn="ctr"/>
              <a:r>
                <a:rPr lang="pt-PT" sz="2000" dirty="0"/>
                <a:t>glândulas</a:t>
              </a:r>
              <a:endParaRPr lang="en-GB" sz="2000" dirty="0"/>
            </a:p>
          </p:txBody>
        </p:sp>
        <p:sp>
          <p:nvSpPr>
            <p:cNvPr id="18" name="CaixaDeTexto 17">
              <a:extLst>
                <a:ext uri="{FF2B5EF4-FFF2-40B4-BE49-F238E27FC236}">
                  <a16:creationId xmlns:a16="http://schemas.microsoft.com/office/drawing/2014/main" id="{7B128296-82AC-491E-B1BE-1A187D3E73BA}"/>
                </a:ext>
              </a:extLst>
            </p:cNvPr>
            <p:cNvSpPr txBox="1"/>
            <p:nvPr/>
          </p:nvSpPr>
          <p:spPr>
            <a:xfrm>
              <a:off x="10996563" y="2726596"/>
              <a:ext cx="1082348" cy="400110"/>
            </a:xfrm>
            <a:prstGeom prst="rect">
              <a:avLst/>
            </a:prstGeom>
            <a:noFill/>
          </p:spPr>
          <p:txBody>
            <a:bodyPr wrap="none" rtlCol="0">
              <a:spAutoFit/>
            </a:bodyPr>
            <a:lstStyle/>
            <a:p>
              <a:pPr algn="ctr"/>
              <a:r>
                <a:rPr lang="pt-PT" sz="2000" dirty="0"/>
                <a:t>pulmões</a:t>
              </a:r>
              <a:endParaRPr lang="en-GB" sz="2000" dirty="0"/>
            </a:p>
          </p:txBody>
        </p:sp>
        <p:cxnSp>
          <p:nvCxnSpPr>
            <p:cNvPr id="75" name="Conexão reta unidirecional 74">
              <a:extLst>
                <a:ext uri="{FF2B5EF4-FFF2-40B4-BE49-F238E27FC236}">
                  <a16:creationId xmlns:a16="http://schemas.microsoft.com/office/drawing/2014/main" id="{2DDAC2F3-7301-4288-8C40-2BEADF775511}"/>
                </a:ext>
              </a:extLst>
            </p:cNvPr>
            <p:cNvCxnSpPr>
              <a:stCxn id="7" idx="0"/>
              <a:endCxn id="12" idx="2"/>
            </p:cNvCxnSpPr>
            <p:nvPr/>
          </p:nvCxnSpPr>
          <p:spPr>
            <a:xfrm flipH="1" flipV="1">
              <a:off x="8636234" y="3108186"/>
              <a:ext cx="1456588" cy="1059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xão reta unidirecional 76">
              <a:extLst>
                <a:ext uri="{FF2B5EF4-FFF2-40B4-BE49-F238E27FC236}">
                  <a16:creationId xmlns:a16="http://schemas.microsoft.com/office/drawing/2014/main" id="{CF1E1423-9711-4C1F-AF2A-CEE225D38AF5}"/>
                </a:ext>
              </a:extLst>
            </p:cNvPr>
            <p:cNvCxnSpPr>
              <a:stCxn id="7" idx="0"/>
              <a:endCxn id="13" idx="2"/>
            </p:cNvCxnSpPr>
            <p:nvPr/>
          </p:nvCxnSpPr>
          <p:spPr>
            <a:xfrm flipV="1">
              <a:off x="10092822" y="3113092"/>
              <a:ext cx="0" cy="105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exão reta unidirecional 78">
              <a:extLst>
                <a:ext uri="{FF2B5EF4-FFF2-40B4-BE49-F238E27FC236}">
                  <a16:creationId xmlns:a16="http://schemas.microsoft.com/office/drawing/2014/main" id="{F4E8CDBD-183F-4D73-9B43-832073979807}"/>
                </a:ext>
              </a:extLst>
            </p:cNvPr>
            <p:cNvCxnSpPr>
              <a:stCxn id="7" idx="0"/>
              <a:endCxn id="18" idx="2"/>
            </p:cNvCxnSpPr>
            <p:nvPr/>
          </p:nvCxnSpPr>
          <p:spPr>
            <a:xfrm flipV="1">
              <a:off x="10092822" y="3126706"/>
              <a:ext cx="1444915" cy="1041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1" name="Agrupar 140">
            <a:extLst>
              <a:ext uri="{FF2B5EF4-FFF2-40B4-BE49-F238E27FC236}">
                <a16:creationId xmlns:a16="http://schemas.microsoft.com/office/drawing/2014/main" id="{EF649760-C8F1-4C45-96F8-16E2AADB898A}"/>
              </a:ext>
            </a:extLst>
          </p:cNvPr>
          <p:cNvGrpSpPr/>
          <p:nvPr/>
        </p:nvGrpSpPr>
        <p:grpSpPr>
          <a:xfrm>
            <a:off x="5688963" y="1990535"/>
            <a:ext cx="803297" cy="722447"/>
            <a:chOff x="5688963" y="1990535"/>
            <a:chExt cx="803297" cy="722447"/>
          </a:xfrm>
        </p:grpSpPr>
        <p:sp>
          <p:nvSpPr>
            <p:cNvPr id="40" name="CaixaDeTexto 39">
              <a:extLst>
                <a:ext uri="{FF2B5EF4-FFF2-40B4-BE49-F238E27FC236}">
                  <a16:creationId xmlns:a16="http://schemas.microsoft.com/office/drawing/2014/main" id="{9D68C20F-121C-417C-A49C-D04EC3CEA05B}"/>
                </a:ext>
              </a:extLst>
            </p:cNvPr>
            <p:cNvSpPr txBox="1"/>
            <p:nvPr/>
          </p:nvSpPr>
          <p:spPr>
            <a:xfrm>
              <a:off x="5688963" y="1990535"/>
              <a:ext cx="803297" cy="338554"/>
            </a:xfrm>
            <a:prstGeom prst="rect">
              <a:avLst/>
            </a:prstGeom>
            <a:noFill/>
          </p:spPr>
          <p:txBody>
            <a:bodyPr wrap="none" rtlCol="0">
              <a:spAutoFit/>
            </a:bodyPr>
            <a:lstStyle/>
            <a:p>
              <a:pPr algn="ctr"/>
              <a:r>
                <a:rPr lang="pt-PT" sz="1600" dirty="0"/>
                <a:t>serosas</a:t>
              </a:r>
              <a:endParaRPr lang="en-GB" sz="1600" dirty="0"/>
            </a:p>
          </p:txBody>
        </p:sp>
        <p:cxnSp>
          <p:nvCxnSpPr>
            <p:cNvPr id="81" name="Conexão reta unidirecional 80">
              <a:extLst>
                <a:ext uri="{FF2B5EF4-FFF2-40B4-BE49-F238E27FC236}">
                  <a16:creationId xmlns:a16="http://schemas.microsoft.com/office/drawing/2014/main" id="{F1817808-D871-4C27-8BD1-51537DEE7904}"/>
                </a:ext>
              </a:extLst>
            </p:cNvPr>
            <p:cNvCxnSpPr>
              <a:stCxn id="34" idx="0"/>
              <a:endCxn id="40" idx="2"/>
            </p:cNvCxnSpPr>
            <p:nvPr/>
          </p:nvCxnSpPr>
          <p:spPr>
            <a:xfrm flipV="1">
              <a:off x="6090612" y="2329089"/>
              <a:ext cx="0" cy="38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9" name="Agrupar 138">
            <a:extLst>
              <a:ext uri="{FF2B5EF4-FFF2-40B4-BE49-F238E27FC236}">
                <a16:creationId xmlns:a16="http://schemas.microsoft.com/office/drawing/2014/main" id="{9E1FB9F7-C9F6-4BF8-A1C3-678D6EFC3A4D}"/>
              </a:ext>
            </a:extLst>
          </p:cNvPr>
          <p:cNvGrpSpPr/>
          <p:nvPr/>
        </p:nvGrpSpPr>
        <p:grpSpPr>
          <a:xfrm>
            <a:off x="4748316" y="683463"/>
            <a:ext cx="1042321" cy="2029519"/>
            <a:chOff x="4748316" y="683463"/>
            <a:chExt cx="1042321" cy="2029519"/>
          </a:xfrm>
        </p:grpSpPr>
        <p:sp>
          <p:nvSpPr>
            <p:cNvPr id="36" name="CaixaDeTexto 35">
              <a:extLst>
                <a:ext uri="{FF2B5EF4-FFF2-40B4-BE49-F238E27FC236}">
                  <a16:creationId xmlns:a16="http://schemas.microsoft.com/office/drawing/2014/main" id="{E3A929BC-577D-4972-8C78-743F03CF1B7F}"/>
                </a:ext>
              </a:extLst>
            </p:cNvPr>
            <p:cNvSpPr txBox="1"/>
            <p:nvPr/>
          </p:nvSpPr>
          <p:spPr>
            <a:xfrm>
              <a:off x="4748316" y="683463"/>
              <a:ext cx="1042321" cy="1077218"/>
            </a:xfrm>
            <a:prstGeom prst="rect">
              <a:avLst/>
            </a:prstGeom>
            <a:noFill/>
          </p:spPr>
          <p:txBody>
            <a:bodyPr wrap="square" rtlCol="0">
              <a:spAutoFit/>
            </a:bodyPr>
            <a:lstStyle/>
            <a:p>
              <a:pPr algn="ctr"/>
              <a:r>
                <a:rPr lang="pt-PT" sz="1600" dirty="0"/>
                <a:t>vascular sangue gónadas urogenital</a:t>
              </a:r>
              <a:endParaRPr lang="en-GB" sz="1600" dirty="0"/>
            </a:p>
          </p:txBody>
        </p:sp>
        <p:cxnSp>
          <p:nvCxnSpPr>
            <p:cNvPr id="83" name="Conexão reta unidirecional 82">
              <a:extLst>
                <a:ext uri="{FF2B5EF4-FFF2-40B4-BE49-F238E27FC236}">
                  <a16:creationId xmlns:a16="http://schemas.microsoft.com/office/drawing/2014/main" id="{34F8B09E-04A3-47F9-A29D-35C8A8075A9A}"/>
                </a:ext>
              </a:extLst>
            </p:cNvPr>
            <p:cNvCxnSpPr>
              <a:stCxn id="33" idx="0"/>
              <a:endCxn id="36" idx="2"/>
            </p:cNvCxnSpPr>
            <p:nvPr/>
          </p:nvCxnSpPr>
          <p:spPr>
            <a:xfrm flipH="1" flipV="1">
              <a:off x="5269477" y="1760681"/>
              <a:ext cx="4197" cy="952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0" name="Agrupar 139">
            <a:extLst>
              <a:ext uri="{FF2B5EF4-FFF2-40B4-BE49-F238E27FC236}">
                <a16:creationId xmlns:a16="http://schemas.microsoft.com/office/drawing/2014/main" id="{9225D934-8337-4A0D-85B8-893F3DB9533F}"/>
              </a:ext>
            </a:extLst>
          </p:cNvPr>
          <p:cNvGrpSpPr/>
          <p:nvPr/>
        </p:nvGrpSpPr>
        <p:grpSpPr>
          <a:xfrm>
            <a:off x="6454478" y="703252"/>
            <a:ext cx="1137928" cy="2009730"/>
            <a:chOff x="6454478" y="703252"/>
            <a:chExt cx="1137928" cy="2009730"/>
          </a:xfrm>
        </p:grpSpPr>
        <p:sp>
          <p:nvSpPr>
            <p:cNvPr id="28" name="CaixaDeTexto 27">
              <a:extLst>
                <a:ext uri="{FF2B5EF4-FFF2-40B4-BE49-F238E27FC236}">
                  <a16:creationId xmlns:a16="http://schemas.microsoft.com/office/drawing/2014/main" id="{FBA1EC64-37F6-4ACD-BF98-AB8AD8A57B42}"/>
                </a:ext>
              </a:extLst>
            </p:cNvPr>
            <p:cNvSpPr txBox="1"/>
            <p:nvPr/>
          </p:nvSpPr>
          <p:spPr>
            <a:xfrm>
              <a:off x="6454478" y="703252"/>
              <a:ext cx="1137928" cy="1077218"/>
            </a:xfrm>
            <a:prstGeom prst="rect">
              <a:avLst/>
            </a:prstGeom>
            <a:noFill/>
          </p:spPr>
          <p:txBody>
            <a:bodyPr wrap="square" rtlCol="0">
              <a:spAutoFit/>
            </a:bodyPr>
            <a:lstStyle/>
            <a:p>
              <a:pPr algn="ctr"/>
              <a:r>
                <a:rPr lang="pt-PT" sz="1600" dirty="0"/>
                <a:t>esqueleto conjuntivos adiposos musculares</a:t>
              </a:r>
              <a:endParaRPr lang="en-GB" sz="1600" dirty="0"/>
            </a:p>
          </p:txBody>
        </p:sp>
        <p:cxnSp>
          <p:nvCxnSpPr>
            <p:cNvPr id="85" name="Conexão reta unidirecional 84">
              <a:extLst>
                <a:ext uri="{FF2B5EF4-FFF2-40B4-BE49-F238E27FC236}">
                  <a16:creationId xmlns:a16="http://schemas.microsoft.com/office/drawing/2014/main" id="{8F11BBCB-0C80-4366-9EDC-723791C9FEC6}"/>
                </a:ext>
              </a:extLst>
            </p:cNvPr>
            <p:cNvCxnSpPr>
              <a:cxnSpLocks/>
              <a:stCxn id="11" idx="0"/>
              <a:endCxn id="28" idx="2"/>
            </p:cNvCxnSpPr>
            <p:nvPr/>
          </p:nvCxnSpPr>
          <p:spPr>
            <a:xfrm flipV="1">
              <a:off x="7023442" y="1780470"/>
              <a:ext cx="0" cy="932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0" name="Agrupar 129">
            <a:extLst>
              <a:ext uri="{FF2B5EF4-FFF2-40B4-BE49-F238E27FC236}">
                <a16:creationId xmlns:a16="http://schemas.microsoft.com/office/drawing/2014/main" id="{CD8C21EF-047B-4C2B-991B-B113E202C0A3}"/>
              </a:ext>
            </a:extLst>
          </p:cNvPr>
          <p:cNvGrpSpPr/>
          <p:nvPr/>
        </p:nvGrpSpPr>
        <p:grpSpPr>
          <a:xfrm>
            <a:off x="1788491" y="4137870"/>
            <a:ext cx="9247858" cy="1085204"/>
            <a:chOff x="1788491" y="4137870"/>
            <a:chExt cx="9247858" cy="1085204"/>
          </a:xfrm>
        </p:grpSpPr>
        <p:sp>
          <p:nvSpPr>
            <p:cNvPr id="5" name="CaixaDeTexto 4">
              <a:extLst>
                <a:ext uri="{FF2B5EF4-FFF2-40B4-BE49-F238E27FC236}">
                  <a16:creationId xmlns:a16="http://schemas.microsoft.com/office/drawing/2014/main" id="{FA8E2378-8E81-463D-9718-B2940671AD1F}"/>
                </a:ext>
              </a:extLst>
            </p:cNvPr>
            <p:cNvSpPr txBox="1"/>
            <p:nvPr/>
          </p:nvSpPr>
          <p:spPr>
            <a:xfrm>
              <a:off x="5133661" y="4168083"/>
              <a:ext cx="1936749" cy="523220"/>
            </a:xfrm>
            <a:prstGeom prst="rect">
              <a:avLst/>
            </a:prstGeom>
            <a:noFill/>
          </p:spPr>
          <p:txBody>
            <a:bodyPr wrap="none" rtlCol="0">
              <a:spAutoFit/>
            </a:bodyPr>
            <a:lstStyle/>
            <a:p>
              <a:pPr algn="ctr"/>
              <a:r>
                <a:rPr lang="pt-PT" sz="2800" dirty="0"/>
                <a:t>mesoderme</a:t>
              </a:r>
              <a:endParaRPr lang="en-GB" sz="2800" dirty="0"/>
            </a:p>
          </p:txBody>
        </p:sp>
        <p:sp>
          <p:nvSpPr>
            <p:cNvPr id="6" name="CaixaDeTexto 5">
              <a:extLst>
                <a:ext uri="{FF2B5EF4-FFF2-40B4-BE49-F238E27FC236}">
                  <a16:creationId xmlns:a16="http://schemas.microsoft.com/office/drawing/2014/main" id="{9413456B-F1B3-4ED2-981A-42F748D78FC2}"/>
                </a:ext>
              </a:extLst>
            </p:cNvPr>
            <p:cNvSpPr txBox="1"/>
            <p:nvPr/>
          </p:nvSpPr>
          <p:spPr>
            <a:xfrm>
              <a:off x="1788491" y="4137870"/>
              <a:ext cx="1777731" cy="523220"/>
            </a:xfrm>
            <a:prstGeom prst="rect">
              <a:avLst/>
            </a:prstGeom>
            <a:noFill/>
          </p:spPr>
          <p:txBody>
            <a:bodyPr wrap="none" rtlCol="0">
              <a:spAutoFit/>
            </a:bodyPr>
            <a:lstStyle/>
            <a:p>
              <a:pPr algn="ctr"/>
              <a:r>
                <a:rPr lang="pt-PT" sz="2800" dirty="0"/>
                <a:t>ectoderme</a:t>
              </a:r>
              <a:endParaRPr lang="en-GB" sz="2800" dirty="0"/>
            </a:p>
          </p:txBody>
        </p:sp>
        <p:sp>
          <p:nvSpPr>
            <p:cNvPr id="7" name="CaixaDeTexto 6">
              <a:extLst>
                <a:ext uri="{FF2B5EF4-FFF2-40B4-BE49-F238E27FC236}">
                  <a16:creationId xmlns:a16="http://schemas.microsoft.com/office/drawing/2014/main" id="{A06C92A8-C1E9-43A5-B3D4-0F9F849E1EA3}"/>
                </a:ext>
              </a:extLst>
            </p:cNvPr>
            <p:cNvSpPr txBox="1"/>
            <p:nvPr/>
          </p:nvSpPr>
          <p:spPr>
            <a:xfrm>
              <a:off x="9149294" y="4168083"/>
              <a:ext cx="1887055" cy="523220"/>
            </a:xfrm>
            <a:prstGeom prst="rect">
              <a:avLst/>
            </a:prstGeom>
            <a:noFill/>
          </p:spPr>
          <p:txBody>
            <a:bodyPr wrap="none" rtlCol="0">
              <a:spAutoFit/>
            </a:bodyPr>
            <a:lstStyle/>
            <a:p>
              <a:pPr algn="ctr"/>
              <a:r>
                <a:rPr lang="pt-PT" sz="2800" dirty="0"/>
                <a:t>endoderme</a:t>
              </a:r>
              <a:endParaRPr lang="en-GB" sz="2800" dirty="0"/>
            </a:p>
          </p:txBody>
        </p:sp>
        <p:cxnSp>
          <p:nvCxnSpPr>
            <p:cNvPr id="91" name="Conexão reta unidirecional 90">
              <a:extLst>
                <a:ext uri="{FF2B5EF4-FFF2-40B4-BE49-F238E27FC236}">
                  <a16:creationId xmlns:a16="http://schemas.microsoft.com/office/drawing/2014/main" id="{DA2D0D0F-1156-495F-8CE3-2B83D0990B12}"/>
                </a:ext>
              </a:extLst>
            </p:cNvPr>
            <p:cNvCxnSpPr>
              <a:stCxn id="4" idx="0"/>
              <a:endCxn id="6" idx="2"/>
            </p:cNvCxnSpPr>
            <p:nvPr/>
          </p:nvCxnSpPr>
          <p:spPr>
            <a:xfrm flipH="1" flipV="1">
              <a:off x="2677357" y="4661090"/>
              <a:ext cx="3424679" cy="561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exão reta unidirecional 92">
              <a:extLst>
                <a:ext uri="{FF2B5EF4-FFF2-40B4-BE49-F238E27FC236}">
                  <a16:creationId xmlns:a16="http://schemas.microsoft.com/office/drawing/2014/main" id="{E104308A-9E03-4525-913B-374720F2C043}"/>
                </a:ext>
              </a:extLst>
            </p:cNvPr>
            <p:cNvCxnSpPr>
              <a:stCxn id="4" idx="0"/>
              <a:endCxn id="5" idx="2"/>
            </p:cNvCxnSpPr>
            <p:nvPr/>
          </p:nvCxnSpPr>
          <p:spPr>
            <a:xfrm flipV="1">
              <a:off x="6102036" y="4691303"/>
              <a:ext cx="0" cy="531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exão reta unidirecional 96">
              <a:extLst>
                <a:ext uri="{FF2B5EF4-FFF2-40B4-BE49-F238E27FC236}">
                  <a16:creationId xmlns:a16="http://schemas.microsoft.com/office/drawing/2014/main" id="{6E6D80D0-8208-48E7-B2BC-D8CC42FB1EA3}"/>
                </a:ext>
              </a:extLst>
            </p:cNvPr>
            <p:cNvCxnSpPr>
              <a:stCxn id="4" idx="0"/>
              <a:endCxn id="7" idx="2"/>
            </p:cNvCxnSpPr>
            <p:nvPr/>
          </p:nvCxnSpPr>
          <p:spPr>
            <a:xfrm flipV="1">
              <a:off x="6102036" y="4691303"/>
              <a:ext cx="3990786" cy="531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8" name="Agrupar 127">
            <a:extLst>
              <a:ext uri="{FF2B5EF4-FFF2-40B4-BE49-F238E27FC236}">
                <a16:creationId xmlns:a16="http://schemas.microsoft.com/office/drawing/2014/main" id="{24FA1827-DB6F-4216-A7C9-4AC06C8C7B9F}"/>
              </a:ext>
            </a:extLst>
          </p:cNvPr>
          <p:cNvGrpSpPr/>
          <p:nvPr/>
        </p:nvGrpSpPr>
        <p:grpSpPr>
          <a:xfrm>
            <a:off x="830290" y="5223074"/>
            <a:ext cx="10859571" cy="992732"/>
            <a:chOff x="830290" y="5223074"/>
            <a:chExt cx="10859571" cy="992732"/>
          </a:xfrm>
        </p:grpSpPr>
        <p:sp>
          <p:nvSpPr>
            <p:cNvPr id="3" name="CaixaDeTexto 2">
              <a:extLst>
                <a:ext uri="{FF2B5EF4-FFF2-40B4-BE49-F238E27FC236}">
                  <a16:creationId xmlns:a16="http://schemas.microsoft.com/office/drawing/2014/main" id="{8DF9B981-287F-49E4-9265-1F97028AF1BE}"/>
                </a:ext>
              </a:extLst>
            </p:cNvPr>
            <p:cNvSpPr txBox="1"/>
            <p:nvPr/>
          </p:nvSpPr>
          <p:spPr>
            <a:xfrm>
              <a:off x="830290" y="5488607"/>
              <a:ext cx="1007007" cy="369332"/>
            </a:xfrm>
            <a:prstGeom prst="rect">
              <a:avLst/>
            </a:prstGeom>
            <a:noFill/>
          </p:spPr>
          <p:txBody>
            <a:bodyPr wrap="none" rtlCol="0">
              <a:spAutoFit/>
            </a:bodyPr>
            <a:lstStyle/>
            <a:p>
              <a:pPr algn="ctr"/>
              <a:r>
                <a:rPr lang="pt-PT" dirty="0"/>
                <a:t>(</a:t>
              </a:r>
              <a:r>
                <a:rPr lang="pt-PT" dirty="0" err="1"/>
                <a:t>amnios</a:t>
              </a:r>
              <a:r>
                <a:rPr lang="pt-PT" dirty="0"/>
                <a:t>)</a:t>
              </a:r>
              <a:endParaRPr lang="en-GB" dirty="0"/>
            </a:p>
          </p:txBody>
        </p:sp>
        <p:sp>
          <p:nvSpPr>
            <p:cNvPr id="4" name="CaixaDeTexto 3">
              <a:extLst>
                <a:ext uri="{FF2B5EF4-FFF2-40B4-BE49-F238E27FC236}">
                  <a16:creationId xmlns:a16="http://schemas.microsoft.com/office/drawing/2014/main" id="{A41FDE77-6D32-4A2A-A0B3-E4059FFB0D8A}"/>
                </a:ext>
              </a:extLst>
            </p:cNvPr>
            <p:cNvSpPr txBox="1"/>
            <p:nvPr/>
          </p:nvSpPr>
          <p:spPr>
            <a:xfrm>
              <a:off x="5401972" y="5223074"/>
              <a:ext cx="1400127" cy="369332"/>
            </a:xfrm>
            <a:prstGeom prst="rect">
              <a:avLst/>
            </a:prstGeom>
            <a:noFill/>
          </p:spPr>
          <p:txBody>
            <a:bodyPr wrap="none" rtlCol="0">
              <a:spAutoFit/>
            </a:bodyPr>
            <a:lstStyle/>
            <a:p>
              <a:pPr algn="ctr"/>
              <a:r>
                <a:rPr lang="pt-PT" dirty="0"/>
                <a:t>(gastrulação)</a:t>
              </a:r>
              <a:endParaRPr lang="en-GB" dirty="0"/>
            </a:p>
          </p:txBody>
        </p:sp>
        <p:sp>
          <p:nvSpPr>
            <p:cNvPr id="19" name="CaixaDeTexto 18">
              <a:extLst>
                <a:ext uri="{FF2B5EF4-FFF2-40B4-BE49-F238E27FC236}">
                  <a16:creationId xmlns:a16="http://schemas.microsoft.com/office/drawing/2014/main" id="{7D12D036-D129-4B0A-9C89-1A02FD8E60C9}"/>
                </a:ext>
              </a:extLst>
            </p:cNvPr>
            <p:cNvSpPr txBox="1"/>
            <p:nvPr/>
          </p:nvSpPr>
          <p:spPr>
            <a:xfrm>
              <a:off x="10382837" y="5411663"/>
              <a:ext cx="1307024" cy="523220"/>
            </a:xfrm>
            <a:prstGeom prst="rect">
              <a:avLst/>
            </a:prstGeom>
            <a:noFill/>
          </p:spPr>
          <p:txBody>
            <a:bodyPr wrap="none" rtlCol="0">
              <a:spAutoFit/>
            </a:bodyPr>
            <a:lstStyle/>
            <a:p>
              <a:pPr algn="ctr"/>
              <a:r>
                <a:rPr lang="pt-PT" sz="2800" dirty="0"/>
                <a:t>gérmen</a:t>
              </a:r>
              <a:endParaRPr lang="en-GB" sz="2800" dirty="0"/>
            </a:p>
          </p:txBody>
        </p:sp>
        <p:cxnSp>
          <p:nvCxnSpPr>
            <p:cNvPr id="99" name="Conexão reta unidirecional 98">
              <a:extLst>
                <a:ext uri="{FF2B5EF4-FFF2-40B4-BE49-F238E27FC236}">
                  <a16:creationId xmlns:a16="http://schemas.microsoft.com/office/drawing/2014/main" id="{A8214BF0-F5BD-449D-889C-25085947FB24}"/>
                </a:ext>
              </a:extLst>
            </p:cNvPr>
            <p:cNvCxnSpPr>
              <a:stCxn id="2" idx="0"/>
              <a:endCxn id="3" idx="3"/>
            </p:cNvCxnSpPr>
            <p:nvPr/>
          </p:nvCxnSpPr>
          <p:spPr>
            <a:xfrm flipH="1" flipV="1">
              <a:off x="1837297" y="5673273"/>
              <a:ext cx="4264739" cy="542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exão reta unidirecional 100">
              <a:extLst>
                <a:ext uri="{FF2B5EF4-FFF2-40B4-BE49-F238E27FC236}">
                  <a16:creationId xmlns:a16="http://schemas.microsoft.com/office/drawing/2014/main" id="{9E0FAC88-6F65-40F1-B65F-84F9E58174D0}"/>
                </a:ext>
              </a:extLst>
            </p:cNvPr>
            <p:cNvCxnSpPr>
              <a:cxnSpLocks/>
              <a:stCxn id="2" idx="0"/>
              <a:endCxn id="4" idx="2"/>
            </p:cNvCxnSpPr>
            <p:nvPr/>
          </p:nvCxnSpPr>
          <p:spPr>
            <a:xfrm flipV="1">
              <a:off x="6102036" y="5592406"/>
              <a:ext cx="0" cy="62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exão reta unidirecional 104">
              <a:extLst>
                <a:ext uri="{FF2B5EF4-FFF2-40B4-BE49-F238E27FC236}">
                  <a16:creationId xmlns:a16="http://schemas.microsoft.com/office/drawing/2014/main" id="{D15D35E4-5F66-4300-860F-E05DBDA1E752}"/>
                </a:ext>
              </a:extLst>
            </p:cNvPr>
            <p:cNvCxnSpPr>
              <a:cxnSpLocks/>
              <a:stCxn id="2" idx="0"/>
              <a:endCxn id="19" idx="1"/>
            </p:cNvCxnSpPr>
            <p:nvPr/>
          </p:nvCxnSpPr>
          <p:spPr>
            <a:xfrm flipV="1">
              <a:off x="6102036" y="5673273"/>
              <a:ext cx="4280801" cy="542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5" name="Agrupar 144">
            <a:extLst>
              <a:ext uri="{FF2B5EF4-FFF2-40B4-BE49-F238E27FC236}">
                <a16:creationId xmlns:a16="http://schemas.microsoft.com/office/drawing/2014/main" id="{910C0883-EF94-4B0A-8DBD-51189EDEC188}"/>
              </a:ext>
            </a:extLst>
          </p:cNvPr>
          <p:cNvGrpSpPr/>
          <p:nvPr/>
        </p:nvGrpSpPr>
        <p:grpSpPr>
          <a:xfrm>
            <a:off x="-19653" y="1179954"/>
            <a:ext cx="10509663" cy="5386807"/>
            <a:chOff x="-19653" y="1179954"/>
            <a:chExt cx="10509663" cy="5386807"/>
          </a:xfrm>
        </p:grpSpPr>
        <p:sp>
          <p:nvSpPr>
            <p:cNvPr id="142" name="CaixaDeTexto 141">
              <a:extLst>
                <a:ext uri="{FF2B5EF4-FFF2-40B4-BE49-F238E27FC236}">
                  <a16:creationId xmlns:a16="http://schemas.microsoft.com/office/drawing/2014/main" id="{671D56C4-985D-4AA8-BDF0-0F3C226BA08F}"/>
                </a:ext>
              </a:extLst>
            </p:cNvPr>
            <p:cNvSpPr txBox="1"/>
            <p:nvPr/>
          </p:nvSpPr>
          <p:spPr>
            <a:xfrm>
              <a:off x="2597553" y="6197429"/>
              <a:ext cx="2969083" cy="369332"/>
            </a:xfrm>
            <a:prstGeom prst="rect">
              <a:avLst/>
            </a:prstGeom>
            <a:noFill/>
          </p:spPr>
          <p:txBody>
            <a:bodyPr wrap="none" rtlCol="0">
              <a:spAutoFit/>
            </a:bodyPr>
            <a:lstStyle/>
            <a:p>
              <a:r>
                <a:rPr lang="pt-PT" dirty="0" err="1">
                  <a:solidFill>
                    <a:srgbClr val="00B0F0"/>
                  </a:solidFill>
                  <a:latin typeface="Swis721 Blk BT" panose="020B0904030502020204" pitchFamily="34" charset="0"/>
                </a:rPr>
                <a:t>pluripotentes</a:t>
              </a:r>
              <a:r>
                <a:rPr lang="pt-PT" sz="1400" dirty="0">
                  <a:solidFill>
                    <a:srgbClr val="00B0F0"/>
                  </a:solidFill>
                  <a:latin typeface="Swis721 Blk BT" panose="020B0904030502020204" pitchFamily="34" charset="0"/>
                </a:rPr>
                <a:t> (“</a:t>
              </a:r>
              <a:r>
                <a:rPr lang="pt-PT" sz="1400" dirty="0" err="1">
                  <a:solidFill>
                    <a:srgbClr val="00B0F0"/>
                  </a:solidFill>
                  <a:latin typeface="Swis721 Blk BT" panose="020B0904030502020204" pitchFamily="34" charset="0"/>
                </a:rPr>
                <a:t>primed</a:t>
              </a:r>
              <a:r>
                <a:rPr lang="pt-PT" sz="1400" dirty="0">
                  <a:solidFill>
                    <a:srgbClr val="00B0F0"/>
                  </a:solidFill>
                  <a:latin typeface="Swis721 Blk BT" panose="020B0904030502020204" pitchFamily="34" charset="0"/>
                </a:rPr>
                <a:t>”)</a:t>
              </a:r>
              <a:endParaRPr lang="en-GB" dirty="0">
                <a:solidFill>
                  <a:srgbClr val="00B0F0"/>
                </a:solidFill>
                <a:latin typeface="Swis721 Blk BT" panose="020B0904030502020204" pitchFamily="34" charset="0"/>
              </a:endParaRPr>
            </a:p>
          </p:txBody>
        </p:sp>
        <p:sp>
          <p:nvSpPr>
            <p:cNvPr id="143" name="CaixaDeTexto 142">
              <a:extLst>
                <a:ext uri="{FF2B5EF4-FFF2-40B4-BE49-F238E27FC236}">
                  <a16:creationId xmlns:a16="http://schemas.microsoft.com/office/drawing/2014/main" id="{EE022BC1-2FDA-4F80-9A39-0A34AE5EBE4A}"/>
                </a:ext>
              </a:extLst>
            </p:cNvPr>
            <p:cNvSpPr txBox="1"/>
            <p:nvPr/>
          </p:nvSpPr>
          <p:spPr>
            <a:xfrm>
              <a:off x="-19653" y="4229073"/>
              <a:ext cx="1946367" cy="369332"/>
            </a:xfrm>
            <a:prstGeom prst="rect">
              <a:avLst/>
            </a:prstGeom>
            <a:noFill/>
          </p:spPr>
          <p:txBody>
            <a:bodyPr wrap="none" rtlCol="0">
              <a:spAutoFit/>
            </a:bodyPr>
            <a:lstStyle/>
            <a:p>
              <a:r>
                <a:rPr lang="pt-PT" dirty="0">
                  <a:solidFill>
                    <a:srgbClr val="00B0F0"/>
                  </a:solidFill>
                  <a:latin typeface="Swis721 Blk BT" panose="020B0904030502020204" pitchFamily="34" charset="0"/>
                </a:rPr>
                <a:t>multipotentes</a:t>
              </a:r>
              <a:endParaRPr lang="en-GB" dirty="0">
                <a:solidFill>
                  <a:srgbClr val="00B0F0"/>
                </a:solidFill>
                <a:latin typeface="Swis721 Blk BT" panose="020B0904030502020204" pitchFamily="34" charset="0"/>
              </a:endParaRPr>
            </a:p>
          </p:txBody>
        </p:sp>
        <p:sp>
          <p:nvSpPr>
            <p:cNvPr id="144" name="CaixaDeTexto 143">
              <a:extLst>
                <a:ext uri="{FF2B5EF4-FFF2-40B4-BE49-F238E27FC236}">
                  <a16:creationId xmlns:a16="http://schemas.microsoft.com/office/drawing/2014/main" id="{6931C62F-7D17-4000-B3EC-CB274EE28A93}"/>
                </a:ext>
              </a:extLst>
            </p:cNvPr>
            <p:cNvSpPr txBox="1"/>
            <p:nvPr/>
          </p:nvSpPr>
          <p:spPr>
            <a:xfrm>
              <a:off x="8575703" y="1179954"/>
              <a:ext cx="1914307" cy="369332"/>
            </a:xfrm>
            <a:prstGeom prst="rect">
              <a:avLst/>
            </a:prstGeom>
            <a:noFill/>
          </p:spPr>
          <p:txBody>
            <a:bodyPr wrap="none" rtlCol="0">
              <a:spAutoFit/>
            </a:bodyPr>
            <a:lstStyle/>
            <a:p>
              <a:r>
                <a:rPr lang="pt-PT" dirty="0" err="1">
                  <a:solidFill>
                    <a:srgbClr val="00B0F0"/>
                  </a:solidFill>
                  <a:latin typeface="Swis721 Blk BT" panose="020B0904030502020204" pitchFamily="34" charset="0"/>
                </a:rPr>
                <a:t>oligopotentes</a:t>
              </a:r>
              <a:endParaRPr lang="en-GB" dirty="0">
                <a:solidFill>
                  <a:srgbClr val="00B0F0"/>
                </a:solidFill>
                <a:latin typeface="Swis721 Blk BT" panose="020B0904030502020204" pitchFamily="34" charset="0"/>
              </a:endParaRPr>
            </a:p>
          </p:txBody>
        </p:sp>
      </p:grpSp>
      <p:grpSp>
        <p:nvGrpSpPr>
          <p:cNvPr id="161" name="Agrupar 160">
            <a:extLst>
              <a:ext uri="{FF2B5EF4-FFF2-40B4-BE49-F238E27FC236}">
                <a16:creationId xmlns:a16="http://schemas.microsoft.com/office/drawing/2014/main" id="{9C993535-038A-452C-A1DE-4CEAE7645175}"/>
              </a:ext>
            </a:extLst>
          </p:cNvPr>
          <p:cNvGrpSpPr/>
          <p:nvPr/>
        </p:nvGrpSpPr>
        <p:grpSpPr>
          <a:xfrm>
            <a:off x="10139838" y="447661"/>
            <a:ext cx="1793021" cy="4964002"/>
            <a:chOff x="10139838" y="447661"/>
            <a:chExt cx="1793021" cy="4964002"/>
          </a:xfrm>
        </p:grpSpPr>
        <p:sp>
          <p:nvSpPr>
            <p:cNvPr id="156" name="CaixaDeTexto 155">
              <a:extLst>
                <a:ext uri="{FF2B5EF4-FFF2-40B4-BE49-F238E27FC236}">
                  <a16:creationId xmlns:a16="http://schemas.microsoft.com/office/drawing/2014/main" id="{77C644F7-C869-4164-8A3F-D5B813A52804}"/>
                </a:ext>
              </a:extLst>
            </p:cNvPr>
            <p:cNvSpPr txBox="1"/>
            <p:nvPr/>
          </p:nvSpPr>
          <p:spPr>
            <a:xfrm>
              <a:off x="10139838" y="447661"/>
              <a:ext cx="1793021" cy="584775"/>
            </a:xfrm>
            <a:prstGeom prst="rect">
              <a:avLst/>
            </a:prstGeom>
            <a:noFill/>
          </p:spPr>
          <p:txBody>
            <a:bodyPr wrap="square" rtlCol="0">
              <a:spAutoFit/>
            </a:bodyPr>
            <a:lstStyle/>
            <a:p>
              <a:pPr algn="ctr"/>
              <a:r>
                <a:rPr lang="pt-PT" sz="1600" dirty="0"/>
                <a:t>oogónias </a:t>
              </a:r>
              <a:r>
                <a:rPr lang="pt-PT" sz="1600" dirty="0" err="1"/>
                <a:t>espermatogónias</a:t>
              </a:r>
              <a:endParaRPr lang="en-GB" sz="1600" dirty="0"/>
            </a:p>
          </p:txBody>
        </p:sp>
        <p:cxnSp>
          <p:nvCxnSpPr>
            <p:cNvPr id="158" name="Conexão reta unidirecional 157">
              <a:extLst>
                <a:ext uri="{FF2B5EF4-FFF2-40B4-BE49-F238E27FC236}">
                  <a16:creationId xmlns:a16="http://schemas.microsoft.com/office/drawing/2014/main" id="{5E41A877-63D5-4758-89B0-4D3894E22EA5}"/>
                </a:ext>
              </a:extLst>
            </p:cNvPr>
            <p:cNvCxnSpPr>
              <a:stCxn id="19" idx="0"/>
              <a:endCxn id="156" idx="2"/>
            </p:cNvCxnSpPr>
            <p:nvPr/>
          </p:nvCxnSpPr>
          <p:spPr>
            <a:xfrm flipV="1">
              <a:off x="11036349" y="1032436"/>
              <a:ext cx="0" cy="4379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5" name="Agrupar 154">
            <a:extLst>
              <a:ext uri="{FF2B5EF4-FFF2-40B4-BE49-F238E27FC236}">
                <a16:creationId xmlns:a16="http://schemas.microsoft.com/office/drawing/2014/main" id="{A7738338-6906-41B0-97E8-F66D4B727261}"/>
              </a:ext>
            </a:extLst>
          </p:cNvPr>
          <p:cNvGrpSpPr/>
          <p:nvPr/>
        </p:nvGrpSpPr>
        <p:grpSpPr>
          <a:xfrm>
            <a:off x="1061939" y="137782"/>
            <a:ext cx="9496715" cy="2595824"/>
            <a:chOff x="1061939" y="137782"/>
            <a:chExt cx="9496715" cy="2595824"/>
          </a:xfrm>
        </p:grpSpPr>
        <p:sp>
          <p:nvSpPr>
            <p:cNvPr id="146" name="CaixaDeTexto 145">
              <a:extLst>
                <a:ext uri="{FF2B5EF4-FFF2-40B4-BE49-F238E27FC236}">
                  <a16:creationId xmlns:a16="http://schemas.microsoft.com/office/drawing/2014/main" id="{900AD730-E684-40B9-901E-EAA8C8D038EE}"/>
                </a:ext>
              </a:extLst>
            </p:cNvPr>
            <p:cNvSpPr txBox="1"/>
            <p:nvPr/>
          </p:nvSpPr>
          <p:spPr>
            <a:xfrm>
              <a:off x="1896532" y="978218"/>
              <a:ext cx="652743"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NSC</a:t>
              </a:r>
              <a:endParaRPr lang="en-GB" sz="1600" b="1" dirty="0">
                <a:solidFill>
                  <a:srgbClr val="C00000"/>
                </a:solidFill>
                <a:latin typeface="Verdana" panose="020B0604030504040204" pitchFamily="34" charset="0"/>
                <a:ea typeface="Verdana" panose="020B0604030504040204" pitchFamily="34" charset="0"/>
              </a:endParaRPr>
            </a:p>
          </p:txBody>
        </p:sp>
        <p:sp>
          <p:nvSpPr>
            <p:cNvPr id="147" name="CaixaDeTexto 146">
              <a:extLst>
                <a:ext uri="{FF2B5EF4-FFF2-40B4-BE49-F238E27FC236}">
                  <a16:creationId xmlns:a16="http://schemas.microsoft.com/office/drawing/2014/main" id="{BB074BDB-DC93-44BE-B05A-5923A3541A3F}"/>
                </a:ext>
              </a:extLst>
            </p:cNvPr>
            <p:cNvSpPr txBox="1"/>
            <p:nvPr/>
          </p:nvSpPr>
          <p:spPr>
            <a:xfrm>
              <a:off x="1061939" y="137782"/>
              <a:ext cx="673582"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MSC</a:t>
              </a:r>
              <a:endParaRPr lang="en-GB" sz="1600" b="1" dirty="0">
                <a:solidFill>
                  <a:srgbClr val="C00000"/>
                </a:solidFill>
                <a:latin typeface="Verdana" panose="020B0604030504040204" pitchFamily="34" charset="0"/>
                <a:ea typeface="Verdana" panose="020B0604030504040204" pitchFamily="34" charset="0"/>
              </a:endParaRPr>
            </a:p>
          </p:txBody>
        </p:sp>
        <p:sp>
          <p:nvSpPr>
            <p:cNvPr id="148" name="CaixaDeTexto 147">
              <a:extLst>
                <a:ext uri="{FF2B5EF4-FFF2-40B4-BE49-F238E27FC236}">
                  <a16:creationId xmlns:a16="http://schemas.microsoft.com/office/drawing/2014/main" id="{D316F92E-AD37-4399-929B-5DBB13A6902E}"/>
                </a:ext>
              </a:extLst>
            </p:cNvPr>
            <p:cNvSpPr txBox="1"/>
            <p:nvPr/>
          </p:nvSpPr>
          <p:spPr>
            <a:xfrm>
              <a:off x="3991356" y="1380003"/>
              <a:ext cx="638316"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KSC</a:t>
              </a:r>
              <a:endParaRPr lang="en-GB" sz="1600" b="1" dirty="0">
                <a:solidFill>
                  <a:srgbClr val="C00000"/>
                </a:solidFill>
                <a:latin typeface="Verdana" panose="020B0604030504040204" pitchFamily="34" charset="0"/>
                <a:ea typeface="Verdana" panose="020B0604030504040204" pitchFamily="34" charset="0"/>
              </a:endParaRPr>
            </a:p>
          </p:txBody>
        </p:sp>
        <p:sp>
          <p:nvSpPr>
            <p:cNvPr id="149" name="CaixaDeTexto 148">
              <a:extLst>
                <a:ext uri="{FF2B5EF4-FFF2-40B4-BE49-F238E27FC236}">
                  <a16:creationId xmlns:a16="http://schemas.microsoft.com/office/drawing/2014/main" id="{F65B1059-2A33-4750-8EBB-13AA9F40A63F}"/>
                </a:ext>
              </a:extLst>
            </p:cNvPr>
            <p:cNvSpPr txBox="1"/>
            <p:nvPr/>
          </p:nvSpPr>
          <p:spPr>
            <a:xfrm>
              <a:off x="4933569" y="447661"/>
              <a:ext cx="673582"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MSC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0" name="CaixaDeTexto 149">
              <a:extLst>
                <a:ext uri="{FF2B5EF4-FFF2-40B4-BE49-F238E27FC236}">
                  <a16:creationId xmlns:a16="http://schemas.microsoft.com/office/drawing/2014/main" id="{C1B0C9D0-3334-4ED6-97B8-5807FA421CC3}"/>
                </a:ext>
              </a:extLst>
            </p:cNvPr>
            <p:cNvSpPr txBox="1"/>
            <p:nvPr/>
          </p:nvSpPr>
          <p:spPr>
            <a:xfrm>
              <a:off x="6682245" y="441919"/>
              <a:ext cx="673582"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MSC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1" name="CaixaDeTexto 150">
              <a:extLst>
                <a:ext uri="{FF2B5EF4-FFF2-40B4-BE49-F238E27FC236}">
                  <a16:creationId xmlns:a16="http://schemas.microsoft.com/office/drawing/2014/main" id="{5A5DCD44-DDCC-49E2-A93F-74D64C93B608}"/>
                </a:ext>
              </a:extLst>
            </p:cNvPr>
            <p:cNvSpPr txBox="1"/>
            <p:nvPr/>
          </p:nvSpPr>
          <p:spPr>
            <a:xfrm>
              <a:off x="7525549" y="1441916"/>
              <a:ext cx="763351" cy="338554"/>
            </a:xfrm>
            <a:prstGeom prst="rect">
              <a:avLst/>
            </a:prstGeom>
            <a:noFill/>
          </p:spPr>
          <p:txBody>
            <a:bodyPr wrap="none" rtlCol="0">
              <a:spAutoFit/>
            </a:bodyPr>
            <a:lstStyle/>
            <a:p>
              <a:r>
                <a:rPr lang="pt-PT" sz="1600" b="1" dirty="0" err="1">
                  <a:solidFill>
                    <a:srgbClr val="C00000"/>
                  </a:solidFill>
                  <a:latin typeface="Verdana" panose="020B0604030504040204" pitchFamily="34" charset="0"/>
                  <a:ea typeface="Verdana" panose="020B0604030504040204" pitchFamily="34" charset="0"/>
                </a:rPr>
                <a:t>SkSC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2" name="CaixaDeTexto 151">
              <a:extLst>
                <a:ext uri="{FF2B5EF4-FFF2-40B4-BE49-F238E27FC236}">
                  <a16:creationId xmlns:a16="http://schemas.microsoft.com/office/drawing/2014/main" id="{17BE5B06-6EE8-443E-B40C-14C14AA1B81E}"/>
                </a:ext>
              </a:extLst>
            </p:cNvPr>
            <p:cNvSpPr txBox="1"/>
            <p:nvPr/>
          </p:nvSpPr>
          <p:spPr>
            <a:xfrm>
              <a:off x="4336682" y="929610"/>
              <a:ext cx="651140"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HSC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3" name="CaixaDeTexto 152">
              <a:extLst>
                <a:ext uri="{FF2B5EF4-FFF2-40B4-BE49-F238E27FC236}">
                  <a16:creationId xmlns:a16="http://schemas.microsoft.com/office/drawing/2014/main" id="{01318819-7398-4C77-B45E-B285CF867BB7}"/>
                </a:ext>
              </a:extLst>
            </p:cNvPr>
            <p:cNvSpPr txBox="1"/>
            <p:nvPr/>
          </p:nvSpPr>
          <p:spPr>
            <a:xfrm>
              <a:off x="9626989" y="2390268"/>
              <a:ext cx="931665" cy="338554"/>
            </a:xfrm>
            <a:prstGeom prst="rect">
              <a:avLst/>
            </a:prstGeom>
            <a:noFill/>
          </p:spPr>
          <p:txBody>
            <a:bodyPr wrap="none" rtlCol="0">
              <a:spAutoFit/>
            </a:bodyPr>
            <a:lstStyle/>
            <a:p>
              <a:r>
                <a:rPr lang="pt-PT" sz="1600" b="1" dirty="0" err="1">
                  <a:solidFill>
                    <a:srgbClr val="C00000"/>
                  </a:solidFill>
                  <a:latin typeface="Verdana" panose="020B0604030504040204" pitchFamily="34" charset="0"/>
                  <a:ea typeface="Verdana" panose="020B0604030504040204" pitchFamily="34" charset="0"/>
                </a:rPr>
                <a:t>HepSC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4" name="CaixaDeTexto 153">
              <a:extLst>
                <a:ext uri="{FF2B5EF4-FFF2-40B4-BE49-F238E27FC236}">
                  <a16:creationId xmlns:a16="http://schemas.microsoft.com/office/drawing/2014/main" id="{C4C932BA-F2F8-4803-A8F6-296A84246E28}"/>
                </a:ext>
              </a:extLst>
            </p:cNvPr>
            <p:cNvSpPr txBox="1"/>
            <p:nvPr/>
          </p:nvSpPr>
          <p:spPr>
            <a:xfrm>
              <a:off x="8207268" y="2395052"/>
              <a:ext cx="857927" cy="338554"/>
            </a:xfrm>
            <a:prstGeom prst="rect">
              <a:avLst/>
            </a:prstGeom>
            <a:noFill/>
          </p:spPr>
          <p:txBody>
            <a:bodyPr wrap="none" rtlCol="0">
              <a:spAutoFit/>
            </a:bodyPr>
            <a:lstStyle/>
            <a:p>
              <a:r>
                <a:rPr lang="pt-PT" sz="1600" b="1" dirty="0" err="1">
                  <a:solidFill>
                    <a:srgbClr val="C00000"/>
                  </a:solidFill>
                  <a:latin typeface="Verdana" panose="020B0604030504040204" pitchFamily="34" charset="0"/>
                  <a:ea typeface="Verdana" panose="020B0604030504040204" pitchFamily="34" charset="0"/>
                </a:rPr>
                <a:t>EntSC</a:t>
              </a:r>
              <a:endParaRPr lang="en-GB" sz="1600" b="1" dirty="0">
                <a:solidFill>
                  <a:srgbClr val="C00000"/>
                </a:solidFill>
                <a:latin typeface="Verdana" panose="020B0604030504040204" pitchFamily="34" charset="0"/>
                <a:ea typeface="Verdana" panose="020B0604030504040204" pitchFamily="34" charset="0"/>
              </a:endParaRPr>
            </a:p>
          </p:txBody>
        </p:sp>
      </p:grpSp>
      <p:sp>
        <p:nvSpPr>
          <p:cNvPr id="175" name="CaixaDeTexto 174">
            <a:extLst>
              <a:ext uri="{FF2B5EF4-FFF2-40B4-BE49-F238E27FC236}">
                <a16:creationId xmlns:a16="http://schemas.microsoft.com/office/drawing/2014/main" id="{6E19B03C-B184-4E66-8BE2-74EC11CD3EEB}"/>
              </a:ext>
            </a:extLst>
          </p:cNvPr>
          <p:cNvSpPr txBox="1"/>
          <p:nvPr/>
        </p:nvSpPr>
        <p:spPr>
          <a:xfrm>
            <a:off x="8636231" y="576544"/>
            <a:ext cx="1689886" cy="369332"/>
          </a:xfrm>
          <a:prstGeom prst="rect">
            <a:avLst/>
          </a:prstGeom>
          <a:noFill/>
        </p:spPr>
        <p:txBody>
          <a:bodyPr wrap="none" rtlCol="0">
            <a:spAutoFit/>
          </a:bodyPr>
          <a:lstStyle/>
          <a:p>
            <a:r>
              <a:rPr lang="pt-PT" dirty="0" err="1">
                <a:solidFill>
                  <a:srgbClr val="00B0F0"/>
                </a:solidFill>
                <a:latin typeface="Swis721 Blk BT" panose="020B0904030502020204" pitchFamily="34" charset="0"/>
              </a:rPr>
              <a:t>unipotentes</a:t>
            </a:r>
            <a:endParaRPr lang="en-GB" dirty="0">
              <a:solidFill>
                <a:srgbClr val="00B0F0"/>
              </a:solidFill>
              <a:latin typeface="Swis721 Blk BT" panose="020B0904030502020204" pitchFamily="34" charset="0"/>
            </a:endParaRPr>
          </a:p>
        </p:txBody>
      </p:sp>
    </p:spTree>
    <p:extLst>
      <p:ext uri="{BB962C8B-B14F-4D97-AF65-F5344CB8AC3E}">
        <p14:creationId xmlns:p14="http://schemas.microsoft.com/office/powerpoint/2010/main" val="218321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down)">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down)">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2"/>
                                        </p:tgtEl>
                                        <p:attrNameLst>
                                          <p:attrName>style.visibility</p:attrName>
                                        </p:attrNameLst>
                                      </p:cBhvr>
                                      <p:to>
                                        <p:strVal val="visible"/>
                                      </p:to>
                                    </p:set>
                                    <p:anim calcmode="lin" valueType="num">
                                      <p:cBhvr>
                                        <p:cTn id="17" dur="500" fill="hold"/>
                                        <p:tgtEl>
                                          <p:spTgt spid="132"/>
                                        </p:tgtEl>
                                        <p:attrNameLst>
                                          <p:attrName>ppt_w</p:attrName>
                                        </p:attrNameLst>
                                      </p:cBhvr>
                                      <p:tavLst>
                                        <p:tav tm="0">
                                          <p:val>
                                            <p:fltVal val="0"/>
                                          </p:val>
                                        </p:tav>
                                        <p:tav tm="100000">
                                          <p:val>
                                            <p:strVal val="#ppt_w"/>
                                          </p:val>
                                        </p:tav>
                                      </p:tavLst>
                                    </p:anim>
                                    <p:anim calcmode="lin" valueType="num">
                                      <p:cBhvr>
                                        <p:cTn id="18" dur="500" fill="hold"/>
                                        <p:tgtEl>
                                          <p:spTgt spid="132"/>
                                        </p:tgtEl>
                                        <p:attrNameLst>
                                          <p:attrName>ppt_h</p:attrName>
                                        </p:attrNameLst>
                                      </p:cBhvr>
                                      <p:tavLst>
                                        <p:tav tm="0">
                                          <p:val>
                                            <p:fltVal val="0"/>
                                          </p:val>
                                        </p:tav>
                                        <p:tav tm="100000">
                                          <p:val>
                                            <p:strVal val="#ppt_h"/>
                                          </p:val>
                                        </p:tav>
                                      </p:tavLst>
                                    </p:anim>
                                    <p:animEffect transition="in" filter="fade">
                                      <p:cBhvr>
                                        <p:cTn id="19" dur="500"/>
                                        <p:tgtEl>
                                          <p:spTgt spid="13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3"/>
                                        </p:tgtEl>
                                        <p:attrNameLst>
                                          <p:attrName>style.visibility</p:attrName>
                                        </p:attrNameLst>
                                      </p:cBhvr>
                                      <p:to>
                                        <p:strVal val="visible"/>
                                      </p:to>
                                    </p:set>
                                    <p:anim calcmode="lin" valueType="num">
                                      <p:cBhvr>
                                        <p:cTn id="24" dur="500" fill="hold"/>
                                        <p:tgtEl>
                                          <p:spTgt spid="133"/>
                                        </p:tgtEl>
                                        <p:attrNameLst>
                                          <p:attrName>ppt_w</p:attrName>
                                        </p:attrNameLst>
                                      </p:cBhvr>
                                      <p:tavLst>
                                        <p:tav tm="0">
                                          <p:val>
                                            <p:fltVal val="0"/>
                                          </p:val>
                                        </p:tav>
                                        <p:tav tm="100000">
                                          <p:val>
                                            <p:strVal val="#ppt_w"/>
                                          </p:val>
                                        </p:tav>
                                      </p:tavLst>
                                    </p:anim>
                                    <p:anim calcmode="lin" valueType="num">
                                      <p:cBhvr>
                                        <p:cTn id="25" dur="500" fill="hold"/>
                                        <p:tgtEl>
                                          <p:spTgt spid="133"/>
                                        </p:tgtEl>
                                        <p:attrNameLst>
                                          <p:attrName>ppt_h</p:attrName>
                                        </p:attrNameLst>
                                      </p:cBhvr>
                                      <p:tavLst>
                                        <p:tav tm="0">
                                          <p:val>
                                            <p:fltVal val="0"/>
                                          </p:val>
                                        </p:tav>
                                        <p:tav tm="100000">
                                          <p:val>
                                            <p:strVal val="#ppt_h"/>
                                          </p:val>
                                        </p:tav>
                                      </p:tavLst>
                                    </p:anim>
                                    <p:animEffect transition="in" filter="fade">
                                      <p:cBhvr>
                                        <p:cTn id="26" dur="500"/>
                                        <p:tgtEl>
                                          <p:spTgt spid="1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down)">
                                      <p:cBhvr>
                                        <p:cTn id="31" dur="500"/>
                                        <p:tgtEl>
                                          <p:spTgt spid="13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nodeType="click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randombar(vertical)">
                                      <p:cBhvr>
                                        <p:cTn id="36" dur="500"/>
                                        <p:tgtEl>
                                          <p:spTgt spid="1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wipe(down)">
                                      <p:cBhvr>
                                        <p:cTn id="41" dur="500"/>
                                        <p:tgtEl>
                                          <p:spTgt spid="13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37"/>
                                        </p:tgtEl>
                                        <p:attrNameLst>
                                          <p:attrName>style.visibility</p:attrName>
                                        </p:attrNameLst>
                                      </p:cBhvr>
                                      <p:to>
                                        <p:strVal val="visible"/>
                                      </p:to>
                                    </p:set>
                                    <p:anim calcmode="lin" valueType="num">
                                      <p:cBhvr>
                                        <p:cTn id="46" dur="500" fill="hold"/>
                                        <p:tgtEl>
                                          <p:spTgt spid="137"/>
                                        </p:tgtEl>
                                        <p:attrNameLst>
                                          <p:attrName>ppt_w</p:attrName>
                                        </p:attrNameLst>
                                      </p:cBhvr>
                                      <p:tavLst>
                                        <p:tav tm="0">
                                          <p:val>
                                            <p:fltVal val="0"/>
                                          </p:val>
                                        </p:tav>
                                        <p:tav tm="100000">
                                          <p:val>
                                            <p:strVal val="#ppt_w"/>
                                          </p:val>
                                        </p:tav>
                                      </p:tavLst>
                                    </p:anim>
                                    <p:anim calcmode="lin" valueType="num">
                                      <p:cBhvr>
                                        <p:cTn id="47" dur="500" fill="hold"/>
                                        <p:tgtEl>
                                          <p:spTgt spid="137"/>
                                        </p:tgtEl>
                                        <p:attrNameLst>
                                          <p:attrName>ppt_h</p:attrName>
                                        </p:attrNameLst>
                                      </p:cBhvr>
                                      <p:tavLst>
                                        <p:tav tm="0">
                                          <p:val>
                                            <p:fltVal val="0"/>
                                          </p:val>
                                        </p:tav>
                                        <p:tav tm="100000">
                                          <p:val>
                                            <p:strVal val="#ppt_h"/>
                                          </p:val>
                                        </p:tav>
                                      </p:tavLst>
                                    </p:anim>
                                    <p:animEffect transition="in" filter="fade">
                                      <p:cBhvr>
                                        <p:cTn id="48" dur="500"/>
                                        <p:tgtEl>
                                          <p:spTgt spid="13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p:cTn id="53" dur="500" fill="hold"/>
                                        <p:tgtEl>
                                          <p:spTgt spid="138"/>
                                        </p:tgtEl>
                                        <p:attrNameLst>
                                          <p:attrName>ppt_w</p:attrName>
                                        </p:attrNameLst>
                                      </p:cBhvr>
                                      <p:tavLst>
                                        <p:tav tm="0">
                                          <p:val>
                                            <p:fltVal val="0"/>
                                          </p:val>
                                        </p:tav>
                                        <p:tav tm="100000">
                                          <p:val>
                                            <p:strVal val="#ppt_w"/>
                                          </p:val>
                                        </p:tav>
                                      </p:tavLst>
                                    </p:anim>
                                    <p:anim calcmode="lin" valueType="num">
                                      <p:cBhvr>
                                        <p:cTn id="54" dur="500" fill="hold"/>
                                        <p:tgtEl>
                                          <p:spTgt spid="138"/>
                                        </p:tgtEl>
                                        <p:attrNameLst>
                                          <p:attrName>ppt_h</p:attrName>
                                        </p:attrNameLst>
                                      </p:cBhvr>
                                      <p:tavLst>
                                        <p:tav tm="0">
                                          <p:val>
                                            <p:fltVal val="0"/>
                                          </p:val>
                                        </p:tav>
                                        <p:tav tm="100000">
                                          <p:val>
                                            <p:strVal val="#ppt_h"/>
                                          </p:val>
                                        </p:tav>
                                      </p:tavLst>
                                    </p:anim>
                                    <p:animEffect transition="in" filter="fade">
                                      <p:cBhvr>
                                        <p:cTn id="55" dur="500"/>
                                        <p:tgtEl>
                                          <p:spTgt spid="1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00"/>
                                        <p:tgtEl>
                                          <p:spTgt spid="1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40"/>
                                        </p:tgtEl>
                                        <p:attrNameLst>
                                          <p:attrName>style.visibility</p:attrName>
                                        </p:attrNameLst>
                                      </p:cBhvr>
                                      <p:to>
                                        <p:strVal val="visible"/>
                                      </p:to>
                                    </p:set>
                                    <p:animEffect transition="in" filter="wipe(down)">
                                      <p:cBhvr>
                                        <p:cTn id="65" dur="500"/>
                                        <p:tgtEl>
                                          <p:spTgt spid="14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wipe(down)">
                                      <p:cBhvr>
                                        <p:cTn id="70" dur="500"/>
                                        <p:tgtEl>
                                          <p:spTgt spid="141"/>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nodeType="click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additive="base">
                                        <p:cTn id="75" dur="1000" fill="hold"/>
                                        <p:tgtEl>
                                          <p:spTgt spid="118"/>
                                        </p:tgtEl>
                                        <p:attrNameLst>
                                          <p:attrName>ppt_x</p:attrName>
                                        </p:attrNameLst>
                                      </p:cBhvr>
                                      <p:tavLst>
                                        <p:tav tm="0">
                                          <p:val>
                                            <p:strVal val="#ppt_x"/>
                                          </p:val>
                                        </p:tav>
                                        <p:tav tm="100000">
                                          <p:val>
                                            <p:strVal val="#ppt_x"/>
                                          </p:val>
                                        </p:tav>
                                      </p:tavLst>
                                    </p:anim>
                                    <p:anim calcmode="lin" valueType="num">
                                      <p:cBhvr additive="base">
                                        <p:cTn id="76" dur="1000" fill="hold"/>
                                        <p:tgtEl>
                                          <p:spTgt spid="118"/>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nodeType="clickEffect">
                                  <p:stCondLst>
                                    <p:cond delay="0"/>
                                  </p:stCondLst>
                                  <p:childTnLst>
                                    <p:set>
                                      <p:cBhvr>
                                        <p:cTn id="80" dur="1" fill="hold">
                                          <p:stCondLst>
                                            <p:cond delay="0"/>
                                          </p:stCondLst>
                                        </p:cTn>
                                        <p:tgtEl>
                                          <p:spTgt spid="145"/>
                                        </p:tgtEl>
                                        <p:attrNameLst>
                                          <p:attrName>style.visibility</p:attrName>
                                        </p:attrNameLst>
                                      </p:cBhvr>
                                      <p:to>
                                        <p:strVal val="visible"/>
                                      </p:to>
                                    </p:set>
                                    <p:animEffect transition="in" filter="box(in)">
                                      <p:cBhvr>
                                        <p:cTn id="81" dur="2000"/>
                                        <p:tgtEl>
                                          <p:spTgt spid="14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55"/>
                                        </p:tgtEl>
                                        <p:attrNameLst>
                                          <p:attrName>style.visibility</p:attrName>
                                        </p:attrNameLst>
                                      </p:cBhvr>
                                      <p:to>
                                        <p:strVal val="visible"/>
                                      </p:to>
                                    </p:set>
                                    <p:animEffect transition="in" filter="fade">
                                      <p:cBhvr>
                                        <p:cTn id="86" dur="5000"/>
                                        <p:tgtEl>
                                          <p:spTgt spid="155"/>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4" fill="hold" nodeType="clickEffect">
                                  <p:stCondLst>
                                    <p:cond delay="0"/>
                                  </p:stCondLst>
                                  <p:childTnLst>
                                    <p:set>
                                      <p:cBhvr>
                                        <p:cTn id="90" dur="1" fill="hold">
                                          <p:stCondLst>
                                            <p:cond delay="0"/>
                                          </p:stCondLst>
                                        </p:cTn>
                                        <p:tgtEl>
                                          <p:spTgt spid="161"/>
                                        </p:tgtEl>
                                        <p:attrNameLst>
                                          <p:attrName>style.visibility</p:attrName>
                                        </p:attrNameLst>
                                      </p:cBhvr>
                                      <p:to>
                                        <p:strVal val="visible"/>
                                      </p:to>
                                    </p:set>
                                    <p:anim calcmode="lin" valueType="num">
                                      <p:cBhvr>
                                        <p:cTn id="91" dur="2000" fill="hold"/>
                                        <p:tgtEl>
                                          <p:spTgt spid="161"/>
                                        </p:tgtEl>
                                        <p:attrNameLst>
                                          <p:attrName>ppt_x</p:attrName>
                                        </p:attrNameLst>
                                      </p:cBhvr>
                                      <p:tavLst>
                                        <p:tav tm="0">
                                          <p:val>
                                            <p:strVal val="#ppt_x"/>
                                          </p:val>
                                        </p:tav>
                                        <p:tav tm="100000">
                                          <p:val>
                                            <p:strVal val="#ppt_x"/>
                                          </p:val>
                                        </p:tav>
                                      </p:tavLst>
                                    </p:anim>
                                    <p:anim calcmode="lin" valueType="num">
                                      <p:cBhvr>
                                        <p:cTn id="92" dur="2000" fill="hold"/>
                                        <p:tgtEl>
                                          <p:spTgt spid="161"/>
                                        </p:tgtEl>
                                        <p:attrNameLst>
                                          <p:attrName>ppt_y</p:attrName>
                                        </p:attrNameLst>
                                      </p:cBhvr>
                                      <p:tavLst>
                                        <p:tav tm="0">
                                          <p:val>
                                            <p:strVal val="#ppt_y+#ppt_h/2"/>
                                          </p:val>
                                        </p:tav>
                                        <p:tav tm="100000">
                                          <p:val>
                                            <p:strVal val="#ppt_y"/>
                                          </p:val>
                                        </p:tav>
                                      </p:tavLst>
                                    </p:anim>
                                    <p:anim calcmode="lin" valueType="num">
                                      <p:cBhvr>
                                        <p:cTn id="93" dur="2000" fill="hold"/>
                                        <p:tgtEl>
                                          <p:spTgt spid="161"/>
                                        </p:tgtEl>
                                        <p:attrNameLst>
                                          <p:attrName>ppt_w</p:attrName>
                                        </p:attrNameLst>
                                      </p:cBhvr>
                                      <p:tavLst>
                                        <p:tav tm="0">
                                          <p:val>
                                            <p:strVal val="#ppt_w"/>
                                          </p:val>
                                        </p:tav>
                                        <p:tav tm="100000">
                                          <p:val>
                                            <p:strVal val="#ppt_w"/>
                                          </p:val>
                                        </p:tav>
                                      </p:tavLst>
                                    </p:anim>
                                    <p:anim calcmode="lin" valueType="num">
                                      <p:cBhvr>
                                        <p:cTn id="94" dur="2000" fill="hold"/>
                                        <p:tgtEl>
                                          <p:spTgt spid="161"/>
                                        </p:tgtEl>
                                        <p:attrNameLst>
                                          <p:attrName>ppt_h</p:attrName>
                                        </p:attrNameLst>
                                      </p:cBhvr>
                                      <p:tavLst>
                                        <p:tav tm="0">
                                          <p:val>
                                            <p:fltVal val="0"/>
                                          </p:val>
                                        </p:tav>
                                        <p:tav tm="100000">
                                          <p:val>
                                            <p:strVal val="#ppt_h"/>
                                          </p:val>
                                        </p:tav>
                                      </p:tavLst>
                                    </p:anim>
                                  </p:childTnLst>
                                </p:cTn>
                              </p:par>
                            </p:childTnLst>
                          </p:cTn>
                        </p:par>
                        <p:par>
                          <p:cTn id="95" fill="hold">
                            <p:stCondLst>
                              <p:cond delay="2000"/>
                            </p:stCondLst>
                            <p:childTnLst>
                              <p:par>
                                <p:cTn id="96" presetID="1" presetClass="entr" presetSubtype="0" fill="hold" grpId="0" nodeType="afterEffect">
                                  <p:stCondLst>
                                    <p:cond delay="0"/>
                                  </p:stCondLst>
                                  <p:childTnLst>
                                    <p:set>
                                      <p:cBhvr>
                                        <p:cTn id="97"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8D0AB-7C81-40C6-B39A-E4B419ADC3E5}"/>
              </a:ext>
            </a:extLst>
          </p:cNvPr>
          <p:cNvSpPr>
            <a:spLocks noGrp="1"/>
          </p:cNvSpPr>
          <p:nvPr>
            <p:ph type="title"/>
          </p:nvPr>
        </p:nvSpPr>
        <p:spPr/>
        <p:txBody>
          <a:bodyPr/>
          <a:lstStyle/>
          <a:p>
            <a:r>
              <a:rPr lang="pt-PT" dirty="0">
                <a:ln w="0"/>
                <a:solidFill>
                  <a:schemeClr val="accent1"/>
                </a:solidFill>
                <a:effectLst>
                  <a:outerShdw blurRad="38100" dist="25400" dir="5400000" algn="ctr" rotWithShape="0">
                    <a:srgbClr val="6E747A">
                      <a:alpha val="43000"/>
                    </a:srgbClr>
                  </a:outerShdw>
                </a:effectLst>
              </a:rPr>
              <a:t>Definições de </a:t>
            </a:r>
            <a:r>
              <a:rPr lang="pt-PT" dirty="0" err="1">
                <a:ln w="0"/>
                <a:solidFill>
                  <a:schemeClr val="accent1"/>
                </a:solidFill>
                <a:effectLst>
                  <a:outerShdw blurRad="38100" dist="25400" dir="5400000" algn="ctr" rotWithShape="0">
                    <a:srgbClr val="6E747A">
                      <a:alpha val="43000"/>
                    </a:srgbClr>
                  </a:outerShdw>
                </a:effectLst>
              </a:rPr>
              <a:t>stem</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cell</a:t>
            </a:r>
            <a:endParaRPr lang="en-GB" dirty="0">
              <a:ln w="0"/>
              <a:solidFill>
                <a:schemeClr val="accent1"/>
              </a:solidFill>
              <a:effectLst>
                <a:outerShdw blurRad="38100" dist="25400" dir="5400000" algn="ctr" rotWithShape="0">
                  <a:srgbClr val="6E747A">
                    <a:alpha val="43000"/>
                  </a:srgbClr>
                </a:outerShdw>
              </a:effectLst>
            </a:endParaRPr>
          </a:p>
        </p:txBody>
      </p:sp>
      <p:sp>
        <p:nvSpPr>
          <p:cNvPr id="3" name="Marcador de Posição de Conteúdo 2">
            <a:extLst>
              <a:ext uri="{FF2B5EF4-FFF2-40B4-BE49-F238E27FC236}">
                <a16:creationId xmlns:a16="http://schemas.microsoft.com/office/drawing/2014/main" id="{E170E82F-96F1-4A2F-80E5-6C6375A7654E}"/>
              </a:ext>
            </a:extLst>
          </p:cNvPr>
          <p:cNvSpPr>
            <a:spLocks noGrp="1"/>
          </p:cNvSpPr>
          <p:nvPr>
            <p:ph idx="1"/>
          </p:nvPr>
        </p:nvSpPr>
        <p:spPr>
          <a:xfrm>
            <a:off x="838200" y="1825625"/>
            <a:ext cx="7619998" cy="4351338"/>
          </a:xfrm>
        </p:spPr>
        <p:txBody>
          <a:bodyPr/>
          <a:lstStyle/>
          <a:p>
            <a:r>
              <a:rPr lang="pt-PT" dirty="0"/>
              <a:t>Pontos em comum</a:t>
            </a:r>
          </a:p>
          <a:p>
            <a:pPr lvl="1"/>
            <a:r>
              <a:rPr lang="pt-PT" dirty="0"/>
              <a:t>TERT</a:t>
            </a:r>
            <a:r>
              <a:rPr lang="pt-PT" baseline="30000" dirty="0"/>
              <a:t>+</a:t>
            </a:r>
          </a:p>
          <a:p>
            <a:pPr lvl="1"/>
            <a:r>
              <a:rPr lang="pt-PT" dirty="0"/>
              <a:t>Divisão assimétrica gera células progenitoras TERT</a:t>
            </a:r>
            <a:r>
              <a:rPr lang="pt-PT" baseline="30000" dirty="0"/>
              <a:t>–</a:t>
            </a:r>
          </a:p>
          <a:p>
            <a:pPr lvl="1"/>
            <a:r>
              <a:rPr lang="pt-PT" dirty="0"/>
              <a:t>Regeneram os respetivos tecidos mesmo que adicionadas artificialmente</a:t>
            </a:r>
            <a:endParaRPr lang="en-GB" dirty="0"/>
          </a:p>
        </p:txBody>
      </p:sp>
      <p:grpSp>
        <p:nvGrpSpPr>
          <p:cNvPr id="14" name="Agrupar 13">
            <a:extLst>
              <a:ext uri="{FF2B5EF4-FFF2-40B4-BE49-F238E27FC236}">
                <a16:creationId xmlns:a16="http://schemas.microsoft.com/office/drawing/2014/main" id="{45502EF3-2876-44F6-BB7A-2C4088454611}"/>
              </a:ext>
            </a:extLst>
          </p:cNvPr>
          <p:cNvGrpSpPr/>
          <p:nvPr/>
        </p:nvGrpSpPr>
        <p:grpSpPr>
          <a:xfrm>
            <a:off x="9893020" y="1027906"/>
            <a:ext cx="1460780" cy="3810884"/>
            <a:chOff x="5135725" y="2001505"/>
            <a:chExt cx="1460780" cy="3810884"/>
          </a:xfrm>
        </p:grpSpPr>
        <p:sp>
          <p:nvSpPr>
            <p:cNvPr id="4" name="Oval 3">
              <a:extLst>
                <a:ext uri="{FF2B5EF4-FFF2-40B4-BE49-F238E27FC236}">
                  <a16:creationId xmlns:a16="http://schemas.microsoft.com/office/drawing/2014/main" id="{D96FC4FA-3ADE-4A69-86F1-4CD08D7EDBE3}"/>
                </a:ext>
              </a:extLst>
            </p:cNvPr>
            <p:cNvSpPr/>
            <p:nvPr/>
          </p:nvSpPr>
          <p:spPr>
            <a:xfrm>
              <a:off x="5135725" y="5000625"/>
              <a:ext cx="811764" cy="81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a:t>SC</a:t>
              </a:r>
              <a:endParaRPr lang="en-GB" dirty="0"/>
            </a:p>
          </p:txBody>
        </p:sp>
        <p:sp>
          <p:nvSpPr>
            <p:cNvPr id="5" name="Retângulo 4">
              <a:extLst>
                <a:ext uri="{FF2B5EF4-FFF2-40B4-BE49-F238E27FC236}">
                  <a16:creationId xmlns:a16="http://schemas.microsoft.com/office/drawing/2014/main" id="{DC50B97D-A869-455A-8DF9-37307B3995B4}"/>
                </a:ext>
              </a:extLst>
            </p:cNvPr>
            <p:cNvSpPr/>
            <p:nvPr/>
          </p:nvSpPr>
          <p:spPr>
            <a:xfrm>
              <a:off x="5135725" y="2001505"/>
              <a:ext cx="811764" cy="811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Conexão reta unidirecional 6">
              <a:extLst>
                <a:ext uri="{FF2B5EF4-FFF2-40B4-BE49-F238E27FC236}">
                  <a16:creationId xmlns:a16="http://schemas.microsoft.com/office/drawing/2014/main" id="{D267E3EC-44B7-4B52-A875-1D01FD9ADDE2}"/>
                </a:ext>
              </a:extLst>
            </p:cNvPr>
            <p:cNvCxnSpPr>
              <a:stCxn id="4" idx="0"/>
              <a:endCxn id="5" idx="2"/>
            </p:cNvCxnSpPr>
            <p:nvPr/>
          </p:nvCxnSpPr>
          <p:spPr>
            <a:xfrm flipV="1">
              <a:off x="5541607" y="2813269"/>
              <a:ext cx="0" cy="21873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Arco 7">
              <a:extLst>
                <a:ext uri="{FF2B5EF4-FFF2-40B4-BE49-F238E27FC236}">
                  <a16:creationId xmlns:a16="http://schemas.microsoft.com/office/drawing/2014/main" id="{F9A8092B-31CB-4887-8F1B-8EE2F65365B4}"/>
                </a:ext>
              </a:extLst>
            </p:cNvPr>
            <p:cNvSpPr/>
            <p:nvPr/>
          </p:nvSpPr>
          <p:spPr>
            <a:xfrm rot="16200000">
              <a:off x="5530848" y="4439090"/>
              <a:ext cx="1076416" cy="1054898"/>
            </a:xfrm>
            <a:prstGeom prst="arc">
              <a:avLst>
                <a:gd name="adj1" fmla="val 16200000"/>
                <a:gd name="adj2" fmla="val 10480067"/>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 name="CaixaDeTexto 17">
            <a:extLst>
              <a:ext uri="{FF2B5EF4-FFF2-40B4-BE49-F238E27FC236}">
                <a16:creationId xmlns:a16="http://schemas.microsoft.com/office/drawing/2014/main" id="{7BA84036-120D-42C5-8753-7DE39A4D5434}"/>
              </a:ext>
            </a:extLst>
          </p:cNvPr>
          <p:cNvSpPr txBox="1"/>
          <p:nvPr/>
        </p:nvSpPr>
        <p:spPr>
          <a:xfrm>
            <a:off x="4963413" y="3354627"/>
            <a:ext cx="3008516" cy="461665"/>
          </a:xfrm>
          <a:prstGeom prst="rect">
            <a:avLst/>
          </a:prstGeom>
          <a:noFill/>
        </p:spPr>
        <p:txBody>
          <a:bodyPr wrap="none" rtlCol="0">
            <a:spAutoFit/>
          </a:bodyPr>
          <a:lstStyle/>
          <a:p>
            <a:r>
              <a:rPr lang="pt-PT" sz="2400" dirty="0">
                <a:solidFill>
                  <a:schemeClr val="accent6"/>
                </a:solidFill>
              </a:rPr>
              <a:t>(enorme valor clínico!)</a:t>
            </a:r>
            <a:endParaRPr lang="en-GB" sz="2400" dirty="0">
              <a:solidFill>
                <a:schemeClr val="accent6"/>
              </a:solidFill>
            </a:endParaRPr>
          </a:p>
        </p:txBody>
      </p:sp>
      <p:grpSp>
        <p:nvGrpSpPr>
          <p:cNvPr id="24" name="Agrupar 23">
            <a:extLst>
              <a:ext uri="{FF2B5EF4-FFF2-40B4-BE49-F238E27FC236}">
                <a16:creationId xmlns:a16="http://schemas.microsoft.com/office/drawing/2014/main" id="{EC21C2CC-435E-4861-9D78-DC3E697E4B34}"/>
              </a:ext>
            </a:extLst>
          </p:cNvPr>
          <p:cNvGrpSpPr/>
          <p:nvPr/>
        </p:nvGrpSpPr>
        <p:grpSpPr>
          <a:xfrm>
            <a:off x="1394134" y="3883761"/>
            <a:ext cx="9528700" cy="2781300"/>
            <a:chOff x="1394134" y="3883761"/>
            <a:chExt cx="9528700" cy="2781300"/>
          </a:xfrm>
        </p:grpSpPr>
        <p:pic>
          <p:nvPicPr>
            <p:cNvPr id="15" name="Imagem 14">
              <a:extLst>
                <a:ext uri="{FF2B5EF4-FFF2-40B4-BE49-F238E27FC236}">
                  <a16:creationId xmlns:a16="http://schemas.microsoft.com/office/drawing/2014/main" id="{0B212F51-3176-4916-9EB4-A33175D57814}"/>
                </a:ext>
              </a:extLst>
            </p:cNvPr>
            <p:cNvPicPr>
              <a:picLocks noChangeAspect="1"/>
            </p:cNvPicPr>
            <p:nvPr/>
          </p:nvPicPr>
          <p:blipFill>
            <a:blip r:embed="rId2"/>
            <a:stretch>
              <a:fillRect/>
            </a:stretch>
          </p:blipFill>
          <p:spPr>
            <a:xfrm>
              <a:off x="1555609" y="3883761"/>
              <a:ext cx="7620000" cy="2781300"/>
            </a:xfrm>
            <a:prstGeom prst="rect">
              <a:avLst/>
            </a:prstGeom>
          </p:spPr>
        </p:pic>
        <p:sp>
          <p:nvSpPr>
            <p:cNvPr id="16" name="CaixaDeTexto 15">
              <a:extLst>
                <a:ext uri="{FF2B5EF4-FFF2-40B4-BE49-F238E27FC236}">
                  <a16:creationId xmlns:a16="http://schemas.microsoft.com/office/drawing/2014/main" id="{01B7CD4D-5346-4480-B0E7-B70868046B63}"/>
                </a:ext>
              </a:extLst>
            </p:cNvPr>
            <p:cNvSpPr txBox="1"/>
            <p:nvPr/>
          </p:nvSpPr>
          <p:spPr>
            <a:xfrm>
              <a:off x="1934667" y="5747657"/>
              <a:ext cx="882742" cy="307777"/>
            </a:xfrm>
            <a:prstGeom prst="rect">
              <a:avLst/>
            </a:prstGeom>
            <a:noFill/>
          </p:spPr>
          <p:txBody>
            <a:bodyPr wrap="none" rtlCol="0">
              <a:spAutoFit/>
            </a:bodyPr>
            <a:lstStyle/>
            <a:p>
              <a:r>
                <a:rPr lang="pt-PT" sz="1400" dirty="0">
                  <a:solidFill>
                    <a:schemeClr val="accent2"/>
                  </a:solidFill>
                </a:rPr>
                <a:t>PAR-</a:t>
              </a:r>
              <a:r>
                <a:rPr lang="pt-PT" sz="1400" dirty="0" err="1">
                  <a:solidFill>
                    <a:schemeClr val="accent2"/>
                  </a:solidFill>
                </a:rPr>
                <a:t>aPKC</a:t>
              </a:r>
              <a:endParaRPr lang="en-GB" sz="1400" dirty="0">
                <a:solidFill>
                  <a:schemeClr val="accent2"/>
                </a:solidFill>
              </a:endParaRPr>
            </a:p>
          </p:txBody>
        </p:sp>
        <p:sp>
          <p:nvSpPr>
            <p:cNvPr id="19" name="CaixaDeTexto 18">
              <a:extLst>
                <a:ext uri="{FF2B5EF4-FFF2-40B4-BE49-F238E27FC236}">
                  <a16:creationId xmlns:a16="http://schemas.microsoft.com/office/drawing/2014/main" id="{1E840634-36CE-410A-AFA6-4DAB0A719B35}"/>
                </a:ext>
              </a:extLst>
            </p:cNvPr>
            <p:cNvSpPr txBox="1"/>
            <p:nvPr/>
          </p:nvSpPr>
          <p:spPr>
            <a:xfrm>
              <a:off x="1394134" y="5012801"/>
              <a:ext cx="540533" cy="523220"/>
            </a:xfrm>
            <a:prstGeom prst="rect">
              <a:avLst/>
            </a:prstGeom>
            <a:noFill/>
          </p:spPr>
          <p:txBody>
            <a:bodyPr wrap="none" rtlCol="0">
              <a:spAutoFit/>
            </a:bodyPr>
            <a:lstStyle/>
            <a:p>
              <a:r>
                <a:rPr lang="pt-PT" sz="2800" dirty="0"/>
                <a:t>SC</a:t>
              </a:r>
              <a:endParaRPr lang="en-GB" sz="2800" dirty="0"/>
            </a:p>
          </p:txBody>
        </p:sp>
        <p:sp>
          <p:nvSpPr>
            <p:cNvPr id="20" name="CaixaDeTexto 19">
              <a:extLst>
                <a:ext uri="{FF2B5EF4-FFF2-40B4-BE49-F238E27FC236}">
                  <a16:creationId xmlns:a16="http://schemas.microsoft.com/office/drawing/2014/main" id="{9E494D07-02D6-4717-A087-D5E71B1C7173}"/>
                </a:ext>
              </a:extLst>
            </p:cNvPr>
            <p:cNvSpPr txBox="1"/>
            <p:nvPr/>
          </p:nvSpPr>
          <p:spPr>
            <a:xfrm>
              <a:off x="8993781" y="5012801"/>
              <a:ext cx="540533" cy="523220"/>
            </a:xfrm>
            <a:prstGeom prst="rect">
              <a:avLst/>
            </a:prstGeom>
            <a:noFill/>
          </p:spPr>
          <p:txBody>
            <a:bodyPr wrap="none" rtlCol="0">
              <a:spAutoFit/>
            </a:bodyPr>
            <a:lstStyle/>
            <a:p>
              <a:r>
                <a:rPr lang="pt-PT" sz="2800" dirty="0"/>
                <a:t>SC</a:t>
              </a:r>
              <a:endParaRPr lang="en-GB" sz="2800" dirty="0"/>
            </a:p>
          </p:txBody>
        </p:sp>
        <p:sp>
          <p:nvSpPr>
            <p:cNvPr id="22" name="CaixaDeTexto 21">
              <a:extLst>
                <a:ext uri="{FF2B5EF4-FFF2-40B4-BE49-F238E27FC236}">
                  <a16:creationId xmlns:a16="http://schemas.microsoft.com/office/drawing/2014/main" id="{D6245151-B508-4E9E-B4EB-D6D2FCAD7F11}"/>
                </a:ext>
              </a:extLst>
            </p:cNvPr>
            <p:cNvSpPr txBox="1"/>
            <p:nvPr/>
          </p:nvSpPr>
          <p:spPr>
            <a:xfrm>
              <a:off x="8993780" y="5915353"/>
              <a:ext cx="1929054" cy="523220"/>
            </a:xfrm>
            <a:prstGeom prst="rect">
              <a:avLst/>
            </a:prstGeom>
            <a:noFill/>
          </p:spPr>
          <p:txBody>
            <a:bodyPr wrap="none" rtlCol="0">
              <a:spAutoFit/>
            </a:bodyPr>
            <a:lstStyle/>
            <a:p>
              <a:r>
                <a:rPr lang="pt-PT" sz="2800" dirty="0"/>
                <a:t>‘</a:t>
              </a:r>
              <a:r>
                <a:rPr lang="pt-PT" sz="2800" dirty="0" err="1"/>
                <a:t>committed</a:t>
              </a:r>
              <a:r>
                <a:rPr lang="pt-PT" sz="2800" dirty="0"/>
                <a:t>’</a:t>
              </a:r>
              <a:endParaRPr lang="en-GB" sz="2800" dirty="0"/>
            </a:p>
          </p:txBody>
        </p:sp>
      </p:grpSp>
    </p:spTree>
    <p:extLst>
      <p:ext uri="{BB962C8B-B14F-4D97-AF65-F5344CB8AC3E}">
        <p14:creationId xmlns:p14="http://schemas.microsoft.com/office/powerpoint/2010/main" val="38099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52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2000" fill="hold"/>
                                        <p:tgtEl>
                                          <p:spTgt spid="24"/>
                                        </p:tgtEl>
                                        <p:attrNameLst>
                                          <p:attrName>ppt_w</p:attrName>
                                        </p:attrNameLst>
                                      </p:cBhvr>
                                      <p:tavLst>
                                        <p:tav tm="0">
                                          <p:val>
                                            <p:fltVal val="0"/>
                                          </p:val>
                                        </p:tav>
                                        <p:tav tm="100000">
                                          <p:val>
                                            <p:strVal val="#ppt_w"/>
                                          </p:val>
                                        </p:tav>
                                      </p:tavLst>
                                    </p:anim>
                                    <p:anim calcmode="lin" valueType="num">
                                      <p:cBhvr>
                                        <p:cTn id="12" dur="2000" fill="hold"/>
                                        <p:tgtEl>
                                          <p:spTgt spid="24"/>
                                        </p:tgtEl>
                                        <p:attrNameLst>
                                          <p:attrName>ppt_h</p:attrName>
                                        </p:attrNameLst>
                                      </p:cBhvr>
                                      <p:tavLst>
                                        <p:tav tm="0">
                                          <p:val>
                                            <p:fltVal val="0"/>
                                          </p:val>
                                        </p:tav>
                                        <p:tav tm="100000">
                                          <p:val>
                                            <p:strVal val="#ppt_h"/>
                                          </p:val>
                                        </p:tav>
                                      </p:tavLst>
                                    </p:anim>
                                    <p:animEffect transition="in" filter="fade">
                                      <p:cBhvr>
                                        <p:cTn id="13" dur="2000"/>
                                        <p:tgtEl>
                                          <p:spTgt spid="24"/>
                                        </p:tgtEl>
                                      </p:cBhvr>
                                    </p:animEffect>
                                    <p:anim calcmode="lin" valueType="num">
                                      <p:cBhvr>
                                        <p:cTn id="14" dur="2000" fill="hold"/>
                                        <p:tgtEl>
                                          <p:spTgt spid="24"/>
                                        </p:tgtEl>
                                        <p:attrNameLst>
                                          <p:attrName>ppt_x</p:attrName>
                                        </p:attrNameLst>
                                      </p:cBhvr>
                                      <p:tavLst>
                                        <p:tav tm="0">
                                          <p:val>
                                            <p:fltVal val="0.5"/>
                                          </p:val>
                                        </p:tav>
                                        <p:tav tm="100000">
                                          <p:val>
                                            <p:strVal val="#ppt_x"/>
                                          </p:val>
                                        </p:tav>
                                      </p:tavLst>
                                    </p:anim>
                                    <p:anim calcmode="lin" valueType="num">
                                      <p:cBhvr>
                                        <p:cTn id="15" dur="20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anim calcmode="lin" valueType="num">
                                      <p:cBhvr>
                                        <p:cTn id="21" dur="2000" fill="hold"/>
                                        <p:tgtEl>
                                          <p:spTgt spid="18"/>
                                        </p:tgtEl>
                                        <p:attrNameLst>
                                          <p:attrName>ppt_w</p:attrName>
                                        </p:attrNameLst>
                                      </p:cBhvr>
                                      <p:tavLst>
                                        <p:tav tm="0" fmla="#ppt_w*sin(2.5*pi*$)">
                                          <p:val>
                                            <p:fltVal val="0"/>
                                          </p:val>
                                        </p:tav>
                                        <p:tav tm="100000">
                                          <p:val>
                                            <p:fltVal val="1"/>
                                          </p:val>
                                        </p:tav>
                                      </p:tavLst>
                                    </p:anim>
                                    <p:anim calcmode="lin" valueType="num">
                                      <p:cBhvr>
                                        <p:cTn id="22"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8D0AB-7C81-40C6-B39A-E4B419ADC3E5}"/>
              </a:ext>
            </a:extLst>
          </p:cNvPr>
          <p:cNvSpPr>
            <a:spLocks noGrp="1"/>
          </p:cNvSpPr>
          <p:nvPr>
            <p:ph type="title"/>
          </p:nvPr>
        </p:nvSpPr>
        <p:spPr/>
        <p:txBody>
          <a:bodyPr/>
          <a:lstStyle/>
          <a:p>
            <a:r>
              <a:rPr lang="pt-PT" dirty="0">
                <a:ln w="0"/>
                <a:solidFill>
                  <a:schemeClr val="accent1"/>
                </a:solidFill>
                <a:effectLst>
                  <a:outerShdw blurRad="38100" dist="25400" dir="5400000" algn="ctr" rotWithShape="0">
                    <a:srgbClr val="6E747A">
                      <a:alpha val="43000"/>
                    </a:srgbClr>
                  </a:outerShdw>
                </a:effectLst>
              </a:rPr>
              <a:t>Definições de </a:t>
            </a:r>
            <a:r>
              <a:rPr lang="pt-PT" dirty="0" err="1">
                <a:ln w="0"/>
                <a:solidFill>
                  <a:schemeClr val="accent1"/>
                </a:solidFill>
                <a:effectLst>
                  <a:outerShdw blurRad="38100" dist="25400" dir="5400000" algn="ctr" rotWithShape="0">
                    <a:srgbClr val="6E747A">
                      <a:alpha val="43000"/>
                    </a:srgbClr>
                  </a:outerShdw>
                </a:effectLst>
              </a:rPr>
              <a:t>stem</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cell</a:t>
            </a:r>
            <a:endParaRPr lang="en-GB" dirty="0">
              <a:ln w="0"/>
              <a:solidFill>
                <a:schemeClr val="accent1"/>
              </a:solidFill>
              <a:effectLst>
                <a:outerShdw blurRad="38100" dist="25400" dir="5400000" algn="ctr" rotWithShape="0">
                  <a:srgbClr val="6E747A">
                    <a:alpha val="43000"/>
                  </a:srgbClr>
                </a:outerShdw>
              </a:effectLst>
            </a:endParaRPr>
          </a:p>
        </p:txBody>
      </p:sp>
      <p:graphicFrame>
        <p:nvGraphicFramePr>
          <p:cNvPr id="6" name="Tabela 8">
            <a:extLst>
              <a:ext uri="{FF2B5EF4-FFF2-40B4-BE49-F238E27FC236}">
                <a16:creationId xmlns:a16="http://schemas.microsoft.com/office/drawing/2014/main" id="{3FAA0391-B2D1-4459-A41B-8F7C7761D6CF}"/>
              </a:ext>
            </a:extLst>
          </p:cNvPr>
          <p:cNvGraphicFramePr>
            <a:graphicFrameLocks noGrp="1"/>
          </p:cNvGraphicFramePr>
          <p:nvPr>
            <p:ph idx="1"/>
            <p:extLst>
              <p:ext uri="{D42A27DB-BD31-4B8C-83A1-F6EECF244321}">
                <p14:modId xmlns:p14="http://schemas.microsoft.com/office/powerpoint/2010/main" val="4067122927"/>
              </p:ext>
            </p:extLst>
          </p:nvPr>
        </p:nvGraphicFramePr>
        <p:xfrm>
          <a:off x="2654874" y="1615440"/>
          <a:ext cx="7468839" cy="3627120"/>
        </p:xfrm>
        <a:graphic>
          <a:graphicData uri="http://schemas.openxmlformats.org/drawingml/2006/table">
            <a:tbl>
              <a:tblPr firstRow="1" bandRow="1">
                <a:tableStyleId>{C083E6E3-FA7D-4D7B-A595-EF9225AFEA82}</a:tableStyleId>
              </a:tblPr>
              <a:tblGrid>
                <a:gridCol w="3148767">
                  <a:extLst>
                    <a:ext uri="{9D8B030D-6E8A-4147-A177-3AD203B41FA5}">
                      <a16:colId xmlns:a16="http://schemas.microsoft.com/office/drawing/2014/main" val="3937102740"/>
                    </a:ext>
                  </a:extLst>
                </a:gridCol>
                <a:gridCol w="4320072">
                  <a:extLst>
                    <a:ext uri="{9D8B030D-6E8A-4147-A177-3AD203B41FA5}">
                      <a16:colId xmlns:a16="http://schemas.microsoft.com/office/drawing/2014/main" val="3154006259"/>
                    </a:ext>
                  </a:extLst>
                </a:gridCol>
              </a:tblGrid>
              <a:tr h="370840">
                <a:tc>
                  <a:txBody>
                    <a:bodyPr/>
                    <a:lstStyle/>
                    <a:p>
                      <a:r>
                        <a:rPr lang="pt-PT" sz="2800" dirty="0" err="1"/>
                        <a:t>Stem</a:t>
                      </a:r>
                      <a:r>
                        <a:rPr lang="pt-PT" sz="2800" dirty="0"/>
                        <a:t> </a:t>
                      </a:r>
                      <a:r>
                        <a:rPr lang="pt-PT" sz="2800" dirty="0" err="1"/>
                        <a:t>cell</a:t>
                      </a:r>
                      <a:endParaRPr lang="en-GB" sz="2800" dirty="0"/>
                    </a:p>
                  </a:txBody>
                  <a:tcPr/>
                </a:tc>
                <a:tc>
                  <a:txBody>
                    <a:bodyPr/>
                    <a:lstStyle/>
                    <a:p>
                      <a:r>
                        <a:rPr lang="pt-PT" sz="2800" dirty="0"/>
                        <a:t>‘</a:t>
                      </a:r>
                      <a:r>
                        <a:rPr lang="pt-PT" sz="2800" dirty="0" err="1"/>
                        <a:t>committed</a:t>
                      </a:r>
                      <a:r>
                        <a:rPr lang="pt-PT" sz="2800" dirty="0"/>
                        <a:t>’</a:t>
                      </a:r>
                      <a:endParaRPr lang="en-GB" sz="2800" dirty="0"/>
                    </a:p>
                  </a:txBody>
                  <a:tcPr/>
                </a:tc>
                <a:extLst>
                  <a:ext uri="{0D108BD9-81ED-4DB2-BD59-A6C34878D82A}">
                    <a16:rowId xmlns:a16="http://schemas.microsoft.com/office/drawing/2014/main" val="2849818588"/>
                  </a:ext>
                </a:extLst>
              </a:tr>
              <a:tr h="370840">
                <a:tc>
                  <a:txBody>
                    <a:bodyPr/>
                    <a:lstStyle/>
                    <a:p>
                      <a:r>
                        <a:rPr lang="pt-PT" sz="2800" dirty="0"/>
                        <a:t>Estado estacionário</a:t>
                      </a:r>
                      <a:endParaRPr lang="en-GB" sz="2800" dirty="0"/>
                    </a:p>
                  </a:txBody>
                  <a:tcPr/>
                </a:tc>
                <a:tc>
                  <a:txBody>
                    <a:bodyPr/>
                    <a:lstStyle/>
                    <a:p>
                      <a:r>
                        <a:rPr lang="pt-PT" sz="2800" dirty="0"/>
                        <a:t>Emergentes</a:t>
                      </a:r>
                      <a:endParaRPr lang="en-GB" sz="2800" dirty="0"/>
                    </a:p>
                  </a:txBody>
                  <a:tcPr/>
                </a:tc>
                <a:extLst>
                  <a:ext uri="{0D108BD9-81ED-4DB2-BD59-A6C34878D82A}">
                    <a16:rowId xmlns:a16="http://schemas.microsoft.com/office/drawing/2014/main" val="912208608"/>
                  </a:ext>
                </a:extLst>
              </a:tr>
              <a:tr h="370840">
                <a:tc>
                  <a:txBody>
                    <a:bodyPr/>
                    <a:lstStyle/>
                    <a:p>
                      <a:r>
                        <a:rPr lang="pt-PT" sz="2800" dirty="0"/>
                        <a:t>Homeostase</a:t>
                      </a:r>
                      <a:endParaRPr lang="en-GB" sz="2800" dirty="0"/>
                    </a:p>
                  </a:txBody>
                  <a:tcPr/>
                </a:tc>
                <a:tc>
                  <a:txBody>
                    <a:bodyPr/>
                    <a:lstStyle/>
                    <a:p>
                      <a:r>
                        <a:rPr lang="pt-PT" sz="2800" dirty="0"/>
                        <a:t>Expansão</a:t>
                      </a:r>
                      <a:endParaRPr lang="en-GB" sz="2800" dirty="0"/>
                    </a:p>
                  </a:txBody>
                  <a:tcPr/>
                </a:tc>
                <a:extLst>
                  <a:ext uri="{0D108BD9-81ED-4DB2-BD59-A6C34878D82A}">
                    <a16:rowId xmlns:a16="http://schemas.microsoft.com/office/drawing/2014/main" val="1287797951"/>
                  </a:ext>
                </a:extLst>
              </a:tr>
              <a:tr h="370840">
                <a:tc>
                  <a:txBody>
                    <a:bodyPr/>
                    <a:lstStyle/>
                    <a:p>
                      <a:r>
                        <a:rPr lang="pt-PT" sz="2800" dirty="0"/>
                        <a:t>Autopoiese</a:t>
                      </a:r>
                      <a:endParaRPr lang="en-GB" sz="2800" dirty="0"/>
                    </a:p>
                  </a:txBody>
                  <a:tcPr/>
                </a:tc>
                <a:tc>
                  <a:txBody>
                    <a:bodyPr/>
                    <a:lstStyle/>
                    <a:p>
                      <a:r>
                        <a:rPr lang="pt-PT" sz="2800" dirty="0" err="1"/>
                        <a:t>Transient-amplifying</a:t>
                      </a:r>
                      <a:endParaRPr lang="en-GB" sz="2800" dirty="0"/>
                    </a:p>
                  </a:txBody>
                  <a:tcPr/>
                </a:tc>
                <a:extLst>
                  <a:ext uri="{0D108BD9-81ED-4DB2-BD59-A6C34878D82A}">
                    <a16:rowId xmlns:a16="http://schemas.microsoft.com/office/drawing/2014/main" val="4066256160"/>
                  </a:ext>
                </a:extLst>
              </a:tr>
              <a:tr h="370840">
                <a:tc>
                  <a:txBody>
                    <a:bodyPr/>
                    <a:lstStyle/>
                    <a:p>
                      <a:r>
                        <a:rPr lang="pt-PT" sz="2800" dirty="0"/>
                        <a:t>Divisão assimétrica</a:t>
                      </a:r>
                      <a:endParaRPr lang="en-GB" sz="2800" dirty="0"/>
                    </a:p>
                  </a:txBody>
                  <a:tcPr/>
                </a:tc>
                <a:tc>
                  <a:txBody>
                    <a:bodyPr/>
                    <a:lstStyle/>
                    <a:p>
                      <a:r>
                        <a:rPr lang="pt-PT" sz="2800" dirty="0"/>
                        <a:t>Divisão simétrica</a:t>
                      </a:r>
                      <a:endParaRPr lang="en-GB" sz="2800" dirty="0"/>
                    </a:p>
                  </a:txBody>
                  <a:tcPr/>
                </a:tc>
                <a:extLst>
                  <a:ext uri="{0D108BD9-81ED-4DB2-BD59-A6C34878D82A}">
                    <a16:rowId xmlns:a16="http://schemas.microsoft.com/office/drawing/2014/main" val="1965980682"/>
                  </a:ext>
                </a:extLst>
              </a:tr>
              <a:tr h="370840">
                <a:tc>
                  <a:txBody>
                    <a:bodyPr/>
                    <a:lstStyle/>
                    <a:p>
                      <a:r>
                        <a:rPr lang="pt-PT" sz="2800" dirty="0"/>
                        <a:t>Difíceis de isolar</a:t>
                      </a:r>
                      <a:endParaRPr lang="en-GB" sz="2800" dirty="0"/>
                    </a:p>
                  </a:txBody>
                  <a:tcPr/>
                </a:tc>
                <a:tc>
                  <a:txBody>
                    <a:bodyPr/>
                    <a:lstStyle/>
                    <a:p>
                      <a:r>
                        <a:rPr lang="pt-PT" sz="2800" dirty="0"/>
                        <a:t>Muito mais comuns e ativas</a:t>
                      </a:r>
                      <a:endParaRPr lang="en-GB" sz="2800" dirty="0"/>
                    </a:p>
                  </a:txBody>
                  <a:tcPr/>
                </a:tc>
                <a:extLst>
                  <a:ext uri="{0D108BD9-81ED-4DB2-BD59-A6C34878D82A}">
                    <a16:rowId xmlns:a16="http://schemas.microsoft.com/office/drawing/2014/main" val="671487235"/>
                  </a:ext>
                </a:extLst>
              </a:tr>
              <a:tr h="370840">
                <a:tc>
                  <a:txBody>
                    <a:bodyPr/>
                    <a:lstStyle/>
                    <a:p>
                      <a:r>
                        <a:rPr lang="pt-PT" sz="2800" dirty="0"/>
                        <a:t>Exemplo: LT-HSC</a:t>
                      </a:r>
                      <a:endParaRPr lang="en-GB" sz="2800" dirty="0"/>
                    </a:p>
                  </a:txBody>
                  <a:tcPr/>
                </a:tc>
                <a:tc>
                  <a:txBody>
                    <a:bodyPr/>
                    <a:lstStyle/>
                    <a:p>
                      <a:r>
                        <a:rPr lang="pt-PT" sz="2800" dirty="0"/>
                        <a:t>Exemplo: ST-HSC</a:t>
                      </a:r>
                      <a:endParaRPr lang="en-GB" sz="2800" dirty="0"/>
                    </a:p>
                  </a:txBody>
                  <a:tcPr/>
                </a:tc>
                <a:extLst>
                  <a:ext uri="{0D108BD9-81ED-4DB2-BD59-A6C34878D82A}">
                    <a16:rowId xmlns:a16="http://schemas.microsoft.com/office/drawing/2014/main" val="1355144732"/>
                  </a:ext>
                </a:extLst>
              </a:tr>
            </a:tbl>
          </a:graphicData>
        </a:graphic>
      </p:graphicFrame>
    </p:spTree>
    <p:extLst>
      <p:ext uri="{BB962C8B-B14F-4D97-AF65-F5344CB8AC3E}">
        <p14:creationId xmlns:p14="http://schemas.microsoft.com/office/powerpoint/2010/main" val="1278912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9E639-4D8A-4D46-82F4-45F2128EE0E0}"/>
              </a:ext>
            </a:extLst>
          </p:cNvPr>
          <p:cNvSpPr>
            <a:spLocks noGrp="1"/>
          </p:cNvSpPr>
          <p:nvPr>
            <p:ph type="title"/>
          </p:nvPr>
        </p:nvSpPr>
        <p:spPr/>
        <p:txBody>
          <a:bodyPr/>
          <a:lstStyle/>
          <a:p>
            <a:r>
              <a:rPr lang="pt-PT" dirty="0">
                <a:ln w="0"/>
                <a:solidFill>
                  <a:schemeClr val="accent1"/>
                </a:solidFill>
                <a:effectLst>
                  <a:outerShdw blurRad="38100" dist="25400" dir="5400000" algn="ctr" rotWithShape="0">
                    <a:srgbClr val="6E747A">
                      <a:alpha val="43000"/>
                    </a:srgbClr>
                  </a:outerShdw>
                </a:effectLst>
              </a:rPr>
              <a:t>Tipos de </a:t>
            </a:r>
            <a:r>
              <a:rPr lang="pt-PT" dirty="0" err="1">
                <a:ln w="0"/>
                <a:solidFill>
                  <a:schemeClr val="accent1"/>
                </a:solidFill>
                <a:effectLst>
                  <a:outerShdw blurRad="38100" dist="25400" dir="5400000" algn="ctr" rotWithShape="0">
                    <a:srgbClr val="6E747A">
                      <a:alpha val="43000"/>
                    </a:srgbClr>
                  </a:outerShdw>
                </a:effectLst>
              </a:rPr>
              <a:t>stem</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cell</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pluripotentes</a:t>
            </a:r>
            <a:endParaRPr lang="en-GB" dirty="0">
              <a:ln w="0"/>
              <a:solidFill>
                <a:schemeClr val="accent1"/>
              </a:solidFill>
              <a:effectLst>
                <a:outerShdw blurRad="38100" dist="25400" dir="5400000" algn="ctr" rotWithShape="0">
                  <a:srgbClr val="6E747A">
                    <a:alpha val="43000"/>
                  </a:srgbClr>
                </a:outerShdw>
              </a:effectLst>
            </a:endParaRPr>
          </a:p>
        </p:txBody>
      </p:sp>
      <p:sp>
        <p:nvSpPr>
          <p:cNvPr id="3" name="Marcador de Posição de Conteúdo 2">
            <a:extLst>
              <a:ext uri="{FF2B5EF4-FFF2-40B4-BE49-F238E27FC236}">
                <a16:creationId xmlns:a16="http://schemas.microsoft.com/office/drawing/2014/main" id="{3A2F4B15-BE87-4BC3-AF63-E7653B9C6588}"/>
              </a:ext>
            </a:extLst>
          </p:cNvPr>
          <p:cNvSpPr>
            <a:spLocks noGrp="1"/>
          </p:cNvSpPr>
          <p:nvPr>
            <p:ph idx="1"/>
          </p:nvPr>
        </p:nvSpPr>
        <p:spPr>
          <a:xfrm>
            <a:off x="838200" y="1825625"/>
            <a:ext cx="10515600" cy="4565844"/>
          </a:xfrm>
        </p:spPr>
        <p:txBody>
          <a:bodyPr>
            <a:normAutofit/>
          </a:bodyPr>
          <a:lstStyle/>
          <a:p>
            <a:r>
              <a:rPr lang="pt-PT" dirty="0"/>
              <a:t>Embrionárias (ESC/ES) – humanos: 1981; murganhos: 1998</a:t>
            </a:r>
          </a:p>
          <a:p>
            <a:pPr lvl="1"/>
            <a:r>
              <a:rPr lang="en-GB" dirty="0" err="1"/>
              <a:t>Embrioblasto</a:t>
            </a:r>
            <a:endParaRPr lang="en-GB" dirty="0"/>
          </a:p>
          <a:p>
            <a:pPr lvl="1"/>
            <a:r>
              <a:rPr lang="en-GB" dirty="0" err="1"/>
              <a:t>Pluripotentes</a:t>
            </a:r>
            <a:r>
              <a:rPr lang="en-GB" dirty="0"/>
              <a:t> ‘naïve’, </a:t>
            </a:r>
            <a:r>
              <a:rPr lang="en-GB" dirty="0" err="1"/>
              <a:t>mantidas</a:t>
            </a:r>
            <a:r>
              <a:rPr lang="en-GB" dirty="0"/>
              <a:t> </a:t>
            </a:r>
            <a:r>
              <a:rPr lang="en-GB" dirty="0" err="1"/>
              <a:t>indefinidamente</a:t>
            </a:r>
            <a:r>
              <a:rPr lang="en-GB" dirty="0"/>
              <a:t> </a:t>
            </a:r>
            <a:r>
              <a:rPr lang="en-GB" dirty="0" err="1"/>
              <a:t>em</a:t>
            </a:r>
            <a:r>
              <a:rPr lang="en-GB" dirty="0"/>
              <a:t> </a:t>
            </a:r>
            <a:r>
              <a:rPr lang="en-GB" dirty="0" err="1"/>
              <a:t>cultura</a:t>
            </a:r>
            <a:r>
              <a:rPr lang="en-GB" dirty="0"/>
              <a:t> </a:t>
            </a:r>
            <a:r>
              <a:rPr lang="en-GB" dirty="0" err="1"/>
              <a:t>sobre</a:t>
            </a:r>
            <a:r>
              <a:rPr lang="en-GB" dirty="0"/>
              <a:t> </a:t>
            </a:r>
            <a:r>
              <a:rPr lang="en-GB" dirty="0" err="1"/>
              <a:t>fibroblastos</a:t>
            </a:r>
            <a:r>
              <a:rPr lang="en-GB" dirty="0"/>
              <a:t> </a:t>
            </a:r>
            <a:r>
              <a:rPr lang="en-GB" dirty="0" err="1"/>
              <a:t>embrionários</a:t>
            </a:r>
            <a:r>
              <a:rPr lang="en-GB" dirty="0"/>
              <a:t> feeder (MEF) </a:t>
            </a:r>
            <a:r>
              <a:rPr lang="en-GB" dirty="0" err="1"/>
              <a:t>na</a:t>
            </a:r>
            <a:r>
              <a:rPr lang="en-GB" dirty="0"/>
              <a:t> </a:t>
            </a:r>
            <a:r>
              <a:rPr lang="en-GB" dirty="0" err="1"/>
              <a:t>presença</a:t>
            </a:r>
            <a:r>
              <a:rPr lang="en-GB" dirty="0"/>
              <a:t> de LIF, SCF e FGF2</a:t>
            </a:r>
          </a:p>
          <a:p>
            <a:r>
              <a:rPr lang="en-GB" dirty="0" err="1"/>
              <a:t>Epiblásticas</a:t>
            </a:r>
            <a:r>
              <a:rPr lang="en-GB" dirty="0"/>
              <a:t> (</a:t>
            </a:r>
            <a:r>
              <a:rPr lang="en-GB" dirty="0" err="1"/>
              <a:t>EpiSC</a:t>
            </a:r>
            <a:r>
              <a:rPr lang="en-GB" dirty="0"/>
              <a:t>) – </a:t>
            </a:r>
            <a:r>
              <a:rPr lang="en-GB" dirty="0" err="1"/>
              <a:t>murganhos</a:t>
            </a:r>
            <a:r>
              <a:rPr lang="en-GB" dirty="0"/>
              <a:t>: 2007</a:t>
            </a:r>
          </a:p>
          <a:p>
            <a:pPr lvl="1"/>
            <a:r>
              <a:rPr lang="en-GB" dirty="0" err="1"/>
              <a:t>Pluripotentes</a:t>
            </a:r>
            <a:r>
              <a:rPr lang="en-GB" dirty="0"/>
              <a:t> ‘primed’, </a:t>
            </a:r>
            <a:r>
              <a:rPr lang="en-GB" dirty="0" err="1"/>
              <a:t>mantidas</a:t>
            </a:r>
            <a:r>
              <a:rPr lang="en-GB" dirty="0"/>
              <a:t> </a:t>
            </a:r>
            <a:r>
              <a:rPr lang="en-GB" dirty="0" err="1"/>
              <a:t>indefinidamente</a:t>
            </a:r>
            <a:r>
              <a:rPr lang="en-GB" dirty="0"/>
              <a:t> </a:t>
            </a:r>
            <a:r>
              <a:rPr lang="en-GB" dirty="0" err="1"/>
              <a:t>em</a:t>
            </a:r>
            <a:r>
              <a:rPr lang="en-GB" dirty="0"/>
              <a:t> </a:t>
            </a:r>
            <a:r>
              <a:rPr lang="en-GB" dirty="0" err="1"/>
              <a:t>cultura</a:t>
            </a:r>
            <a:r>
              <a:rPr lang="en-GB" dirty="0"/>
              <a:t> </a:t>
            </a:r>
            <a:r>
              <a:rPr lang="en-GB" dirty="0" err="1"/>
              <a:t>sobre</a:t>
            </a:r>
            <a:r>
              <a:rPr lang="en-GB" dirty="0"/>
              <a:t> MEF </a:t>
            </a:r>
            <a:r>
              <a:rPr lang="en-GB" dirty="0" err="1"/>
              <a:t>na</a:t>
            </a:r>
            <a:r>
              <a:rPr lang="en-GB" dirty="0"/>
              <a:t> </a:t>
            </a:r>
            <a:r>
              <a:rPr lang="en-GB" dirty="0" err="1"/>
              <a:t>presença</a:t>
            </a:r>
            <a:r>
              <a:rPr lang="en-GB" dirty="0"/>
              <a:t> de FGF2, </a:t>
            </a:r>
            <a:r>
              <a:rPr lang="en-GB" dirty="0" err="1"/>
              <a:t>ou</a:t>
            </a:r>
            <a:r>
              <a:rPr lang="en-GB" dirty="0"/>
              <a:t> </a:t>
            </a:r>
            <a:r>
              <a:rPr lang="en-GB" dirty="0" err="1"/>
              <a:t>sem</a:t>
            </a:r>
            <a:r>
              <a:rPr lang="en-GB" dirty="0"/>
              <a:t> MEF e com </a:t>
            </a:r>
            <a:r>
              <a:rPr lang="en-GB" dirty="0" err="1"/>
              <a:t>fibronectina</a:t>
            </a:r>
            <a:r>
              <a:rPr lang="en-GB" dirty="0"/>
              <a:t>, FGF2 e </a:t>
            </a:r>
            <a:r>
              <a:rPr lang="en-GB" dirty="0" err="1"/>
              <a:t>Activina</a:t>
            </a:r>
            <a:r>
              <a:rPr lang="en-GB" dirty="0"/>
              <a:t> A</a:t>
            </a:r>
          </a:p>
          <a:p>
            <a:r>
              <a:rPr lang="en-GB" dirty="0" err="1"/>
              <a:t>Embrionárias</a:t>
            </a:r>
            <a:r>
              <a:rPr lang="en-GB" dirty="0"/>
              <a:t> </a:t>
            </a:r>
            <a:r>
              <a:rPr lang="en-GB" dirty="0" err="1"/>
              <a:t>germinais</a:t>
            </a:r>
            <a:r>
              <a:rPr lang="en-GB" dirty="0"/>
              <a:t> (EG/PGC) – </a:t>
            </a:r>
            <a:r>
              <a:rPr lang="en-GB" dirty="0" err="1"/>
              <a:t>humanos</a:t>
            </a:r>
            <a:r>
              <a:rPr lang="en-GB" dirty="0"/>
              <a:t>: 1991; </a:t>
            </a:r>
            <a:r>
              <a:rPr lang="en-GB" dirty="0" err="1"/>
              <a:t>murganhos</a:t>
            </a:r>
            <a:r>
              <a:rPr lang="en-GB" dirty="0"/>
              <a:t>: 1998</a:t>
            </a:r>
          </a:p>
          <a:p>
            <a:pPr lvl="1"/>
            <a:r>
              <a:rPr lang="en-GB" dirty="0"/>
              <a:t>Crista gonadal no </a:t>
            </a:r>
            <a:r>
              <a:rPr lang="en-GB" dirty="0" err="1"/>
              <a:t>embrião</a:t>
            </a:r>
            <a:r>
              <a:rPr lang="en-GB" dirty="0"/>
              <a:t> </a:t>
            </a:r>
            <a:r>
              <a:rPr lang="en-GB" dirty="0" err="1"/>
              <a:t>triblástico</a:t>
            </a:r>
            <a:endParaRPr lang="en-GB" dirty="0"/>
          </a:p>
          <a:p>
            <a:pPr lvl="1"/>
            <a:r>
              <a:rPr lang="en-GB" dirty="0" err="1"/>
              <a:t>Pluripotentes</a:t>
            </a:r>
            <a:r>
              <a:rPr lang="en-GB" dirty="0"/>
              <a:t> ‘primed’, </a:t>
            </a:r>
            <a:r>
              <a:rPr lang="en-GB" dirty="0" err="1"/>
              <a:t>mantidas</a:t>
            </a:r>
            <a:r>
              <a:rPr lang="en-GB" dirty="0"/>
              <a:t> </a:t>
            </a:r>
            <a:r>
              <a:rPr lang="en-GB" dirty="0" err="1"/>
              <a:t>indefinidamente</a:t>
            </a:r>
            <a:r>
              <a:rPr lang="en-GB" dirty="0"/>
              <a:t> </a:t>
            </a:r>
            <a:r>
              <a:rPr lang="en-GB" dirty="0" err="1"/>
              <a:t>em</a:t>
            </a:r>
            <a:r>
              <a:rPr lang="en-GB" dirty="0"/>
              <a:t> </a:t>
            </a:r>
            <a:r>
              <a:rPr lang="en-GB" dirty="0" err="1"/>
              <a:t>cultura</a:t>
            </a:r>
            <a:r>
              <a:rPr lang="en-GB" dirty="0"/>
              <a:t> </a:t>
            </a:r>
            <a:r>
              <a:rPr lang="en-GB" dirty="0" err="1"/>
              <a:t>só</a:t>
            </a:r>
            <a:r>
              <a:rPr lang="en-GB" dirty="0"/>
              <a:t> com </a:t>
            </a:r>
            <a:r>
              <a:rPr lang="en-GB" dirty="0" err="1"/>
              <a:t>suplementação</a:t>
            </a:r>
            <a:r>
              <a:rPr lang="en-GB" dirty="0"/>
              <a:t> de BMP4</a:t>
            </a:r>
          </a:p>
        </p:txBody>
      </p:sp>
    </p:spTree>
    <p:extLst>
      <p:ext uri="{BB962C8B-B14F-4D97-AF65-F5344CB8AC3E}">
        <p14:creationId xmlns:p14="http://schemas.microsoft.com/office/powerpoint/2010/main" val="316860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8DCA12-26D5-4FBD-977C-8B55116EA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84" y="64661"/>
            <a:ext cx="9848831" cy="672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9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9E639-4D8A-4D46-82F4-45F2128EE0E0}"/>
              </a:ext>
            </a:extLst>
          </p:cNvPr>
          <p:cNvSpPr>
            <a:spLocks noGrp="1"/>
          </p:cNvSpPr>
          <p:nvPr>
            <p:ph type="title"/>
          </p:nvPr>
        </p:nvSpPr>
        <p:spPr/>
        <p:txBody>
          <a:bodyPr/>
          <a:lstStyle/>
          <a:p>
            <a:r>
              <a:rPr lang="pt-PT" dirty="0">
                <a:ln w="0"/>
                <a:solidFill>
                  <a:schemeClr val="accent1"/>
                </a:solidFill>
                <a:effectLst>
                  <a:outerShdw blurRad="38100" dist="25400" dir="5400000" algn="ctr" rotWithShape="0">
                    <a:srgbClr val="6E747A">
                      <a:alpha val="43000"/>
                    </a:srgbClr>
                  </a:outerShdw>
                </a:effectLst>
              </a:rPr>
              <a:t>Outros tipos de </a:t>
            </a:r>
            <a:r>
              <a:rPr lang="pt-PT" dirty="0" err="1">
                <a:ln w="0"/>
                <a:solidFill>
                  <a:schemeClr val="accent1"/>
                </a:solidFill>
                <a:effectLst>
                  <a:outerShdw blurRad="38100" dist="25400" dir="5400000" algn="ctr" rotWithShape="0">
                    <a:srgbClr val="6E747A">
                      <a:alpha val="43000"/>
                    </a:srgbClr>
                  </a:outerShdw>
                </a:effectLst>
              </a:rPr>
              <a:t>stem</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cell</a:t>
            </a:r>
            <a:endParaRPr lang="en-GB" dirty="0">
              <a:ln w="0"/>
              <a:solidFill>
                <a:schemeClr val="accent1"/>
              </a:solidFill>
              <a:effectLst>
                <a:outerShdw blurRad="38100" dist="25400" dir="5400000" algn="ctr" rotWithShape="0">
                  <a:srgbClr val="6E747A">
                    <a:alpha val="43000"/>
                  </a:srgbClr>
                </a:outerShdw>
              </a:effectLst>
            </a:endParaRPr>
          </a:p>
        </p:txBody>
      </p:sp>
      <p:sp>
        <p:nvSpPr>
          <p:cNvPr id="3" name="Marcador de Posição de Conteúdo 2">
            <a:extLst>
              <a:ext uri="{FF2B5EF4-FFF2-40B4-BE49-F238E27FC236}">
                <a16:creationId xmlns:a16="http://schemas.microsoft.com/office/drawing/2014/main" id="{3A2F4B15-BE87-4BC3-AF63-E7653B9C6588}"/>
              </a:ext>
            </a:extLst>
          </p:cNvPr>
          <p:cNvSpPr>
            <a:spLocks noGrp="1"/>
          </p:cNvSpPr>
          <p:nvPr>
            <p:ph sz="half" idx="1"/>
          </p:nvPr>
        </p:nvSpPr>
        <p:spPr>
          <a:xfrm>
            <a:off x="838200" y="1825625"/>
            <a:ext cx="5181600" cy="4667250"/>
          </a:xfrm>
        </p:spPr>
        <p:txBody>
          <a:bodyPr>
            <a:noAutofit/>
          </a:bodyPr>
          <a:lstStyle/>
          <a:p>
            <a:r>
              <a:rPr lang="pt-PT" dirty="0"/>
              <a:t>Multipotentes adultas</a:t>
            </a:r>
          </a:p>
          <a:p>
            <a:pPr lvl="1"/>
            <a:r>
              <a:rPr lang="pt-PT" dirty="0" err="1"/>
              <a:t>MAPCs</a:t>
            </a:r>
            <a:r>
              <a:rPr lang="pt-PT" dirty="0"/>
              <a:t>: da medula óssea, após muitas passagens em cultura de baixa densidade</a:t>
            </a:r>
          </a:p>
          <a:p>
            <a:pPr lvl="1"/>
            <a:r>
              <a:rPr lang="pt-PT" dirty="0"/>
              <a:t>Cordão umbilical</a:t>
            </a:r>
          </a:p>
          <a:p>
            <a:r>
              <a:rPr lang="en-GB" dirty="0" err="1"/>
              <a:t>Reprogramação</a:t>
            </a:r>
            <a:r>
              <a:rPr lang="en-GB" dirty="0"/>
              <a:t> nuclear de </a:t>
            </a:r>
            <a:r>
              <a:rPr lang="en-GB" dirty="0" err="1"/>
              <a:t>células</a:t>
            </a:r>
            <a:r>
              <a:rPr lang="en-GB" dirty="0"/>
              <a:t> </a:t>
            </a:r>
            <a:r>
              <a:rPr lang="en-GB" dirty="0" err="1"/>
              <a:t>somáticas</a:t>
            </a:r>
            <a:endParaRPr lang="en-GB" dirty="0"/>
          </a:p>
          <a:p>
            <a:pPr lvl="1"/>
            <a:r>
              <a:rPr lang="en-GB" dirty="0" err="1"/>
              <a:t>Transferência</a:t>
            </a:r>
            <a:r>
              <a:rPr lang="en-GB" dirty="0"/>
              <a:t> nuclear (</a:t>
            </a:r>
            <a:r>
              <a:rPr lang="en-GB" dirty="0" err="1"/>
              <a:t>aquisição</a:t>
            </a:r>
            <a:r>
              <a:rPr lang="en-GB" dirty="0"/>
              <a:t> de </a:t>
            </a:r>
            <a:r>
              <a:rPr lang="en-GB" dirty="0" err="1"/>
              <a:t>totipotência</a:t>
            </a:r>
            <a:r>
              <a:rPr lang="en-GB" dirty="0"/>
              <a:t> e </a:t>
            </a:r>
            <a:r>
              <a:rPr lang="en-GB" dirty="0" err="1"/>
              <a:t>isolamento</a:t>
            </a:r>
            <a:r>
              <a:rPr lang="en-GB" dirty="0"/>
              <a:t> de ESC </a:t>
            </a:r>
            <a:r>
              <a:rPr lang="en-GB" dirty="0" err="1"/>
              <a:t>pluripotentes</a:t>
            </a:r>
            <a:r>
              <a:rPr lang="en-GB" dirty="0"/>
              <a:t>; </a:t>
            </a:r>
            <a:r>
              <a:rPr lang="en-GB" i="1" dirty="0"/>
              <a:t>Xenopus</a:t>
            </a:r>
            <a:r>
              <a:rPr lang="en-GB" dirty="0"/>
              <a:t>: 1958)</a:t>
            </a:r>
          </a:p>
          <a:p>
            <a:pPr lvl="1"/>
            <a:r>
              <a:rPr lang="en-GB" dirty="0" err="1"/>
              <a:t>Pluripotentes</a:t>
            </a:r>
            <a:r>
              <a:rPr lang="en-GB" dirty="0"/>
              <a:t> </a:t>
            </a:r>
            <a:r>
              <a:rPr lang="en-GB" dirty="0" err="1"/>
              <a:t>induzidas</a:t>
            </a:r>
            <a:r>
              <a:rPr lang="en-GB" dirty="0"/>
              <a:t> (iPSC/</a:t>
            </a:r>
            <a:r>
              <a:rPr lang="en-GB" dirty="0" err="1"/>
              <a:t>iPS</a:t>
            </a:r>
            <a:r>
              <a:rPr lang="en-GB" dirty="0"/>
              <a:t>, 2006)</a:t>
            </a:r>
          </a:p>
        </p:txBody>
      </p:sp>
      <p:sp>
        <p:nvSpPr>
          <p:cNvPr id="4" name="Marcador de Posição de Conteúdo 3">
            <a:extLst>
              <a:ext uri="{FF2B5EF4-FFF2-40B4-BE49-F238E27FC236}">
                <a16:creationId xmlns:a16="http://schemas.microsoft.com/office/drawing/2014/main" id="{5BF690D0-3152-428E-96E3-99229CC8B9B6}"/>
              </a:ext>
            </a:extLst>
          </p:cNvPr>
          <p:cNvSpPr>
            <a:spLocks noGrp="1"/>
          </p:cNvSpPr>
          <p:nvPr>
            <p:ph sz="half" idx="2"/>
          </p:nvPr>
        </p:nvSpPr>
        <p:spPr>
          <a:xfrm>
            <a:off x="6172200" y="1825624"/>
            <a:ext cx="5181600" cy="4911077"/>
          </a:xfrm>
        </p:spPr>
        <p:txBody>
          <a:bodyPr>
            <a:normAutofit/>
          </a:bodyPr>
          <a:lstStyle/>
          <a:p>
            <a:r>
              <a:rPr lang="pt-PT" dirty="0"/>
              <a:t>Adultas (ASC)</a:t>
            </a:r>
          </a:p>
          <a:p>
            <a:pPr lvl="1"/>
            <a:r>
              <a:rPr lang="pt-PT" dirty="0"/>
              <a:t>As que residem nos tecidos como reserva de regeneração. Exemplos:</a:t>
            </a:r>
          </a:p>
          <a:p>
            <a:pPr lvl="2"/>
            <a:r>
              <a:rPr lang="pt-PT" dirty="0"/>
              <a:t>LT-</a:t>
            </a:r>
            <a:r>
              <a:rPr lang="pt-PT" dirty="0" err="1"/>
              <a:t>HSCs</a:t>
            </a:r>
            <a:r>
              <a:rPr lang="pt-PT" dirty="0"/>
              <a:t> (multipotentes, 1988)</a:t>
            </a:r>
          </a:p>
          <a:p>
            <a:pPr lvl="2"/>
            <a:r>
              <a:rPr lang="pt-PT" dirty="0"/>
              <a:t>Derivadas do testículo (MSC multipotentes, 1994)</a:t>
            </a:r>
          </a:p>
          <a:p>
            <a:pPr lvl="2"/>
            <a:r>
              <a:rPr lang="en-GB" dirty="0"/>
              <a:t>Das </a:t>
            </a:r>
            <a:r>
              <a:rPr lang="en-GB" dirty="0" err="1"/>
              <a:t>criptas</a:t>
            </a:r>
            <a:r>
              <a:rPr lang="en-GB" dirty="0"/>
              <a:t> do </a:t>
            </a:r>
            <a:r>
              <a:rPr lang="en-GB" dirty="0" err="1"/>
              <a:t>intestino</a:t>
            </a:r>
            <a:r>
              <a:rPr lang="en-GB" dirty="0"/>
              <a:t> – </a:t>
            </a:r>
            <a:r>
              <a:rPr lang="en-GB" dirty="0" err="1"/>
              <a:t>obtidas</a:t>
            </a:r>
            <a:r>
              <a:rPr lang="en-GB" dirty="0"/>
              <a:t> com </a:t>
            </a:r>
            <a:r>
              <a:rPr lang="en-GB" dirty="0" err="1"/>
              <a:t>meio</a:t>
            </a:r>
            <a:r>
              <a:rPr lang="en-GB" dirty="0"/>
              <a:t> </a:t>
            </a:r>
            <a:r>
              <a:rPr lang="en-GB" dirty="0" err="1"/>
              <a:t>condicionado</a:t>
            </a:r>
            <a:r>
              <a:rPr lang="en-GB" dirty="0"/>
              <a:t> por </a:t>
            </a:r>
            <a:r>
              <a:rPr lang="en-GB" dirty="0" err="1"/>
              <a:t>uma</a:t>
            </a:r>
            <a:r>
              <a:rPr lang="en-GB" dirty="0"/>
              <a:t> </a:t>
            </a:r>
            <a:r>
              <a:rPr lang="en-GB" dirty="0" err="1"/>
              <a:t>linha</a:t>
            </a:r>
            <a:r>
              <a:rPr lang="en-GB" dirty="0"/>
              <a:t> </a:t>
            </a:r>
            <a:r>
              <a:rPr lang="en-GB" dirty="0" err="1"/>
              <a:t>celular</a:t>
            </a:r>
            <a:r>
              <a:rPr lang="en-GB" dirty="0"/>
              <a:t> de carcinoma do </a:t>
            </a:r>
            <a:r>
              <a:rPr lang="en-GB" dirty="0" err="1"/>
              <a:t>cólon</a:t>
            </a:r>
            <a:r>
              <a:rPr lang="en-GB" dirty="0"/>
              <a:t> (</a:t>
            </a:r>
            <a:r>
              <a:rPr lang="en-GB" dirty="0" err="1"/>
              <a:t>EntSC</a:t>
            </a:r>
            <a:r>
              <a:rPr lang="en-GB" dirty="0"/>
              <a:t> </a:t>
            </a:r>
            <a:r>
              <a:rPr lang="en-GB" dirty="0" err="1"/>
              <a:t>oligopotentes</a:t>
            </a:r>
            <a:r>
              <a:rPr lang="en-GB" dirty="0"/>
              <a:t>)</a:t>
            </a:r>
          </a:p>
          <a:p>
            <a:pPr lvl="2"/>
            <a:r>
              <a:rPr lang="en-GB" dirty="0"/>
              <a:t>Da zona subventricular do </a:t>
            </a:r>
            <a:r>
              <a:rPr lang="en-GB" dirty="0" err="1"/>
              <a:t>cérebro</a:t>
            </a:r>
            <a:r>
              <a:rPr lang="en-GB" dirty="0"/>
              <a:t> e no </a:t>
            </a:r>
            <a:r>
              <a:rPr lang="en-GB" dirty="0" err="1"/>
              <a:t>hipocampo</a:t>
            </a:r>
            <a:r>
              <a:rPr lang="en-GB" dirty="0"/>
              <a:t> (giro </a:t>
            </a:r>
            <a:r>
              <a:rPr lang="en-GB" dirty="0" err="1"/>
              <a:t>dentado</a:t>
            </a:r>
            <a:r>
              <a:rPr lang="en-GB" dirty="0"/>
              <a:t>; NSC </a:t>
            </a:r>
            <a:r>
              <a:rPr lang="en-GB" dirty="0" err="1"/>
              <a:t>oligopotentes</a:t>
            </a:r>
            <a:r>
              <a:rPr lang="en-GB" dirty="0"/>
              <a:t>)</a:t>
            </a:r>
          </a:p>
          <a:p>
            <a:pPr lvl="2"/>
            <a:r>
              <a:rPr lang="en-GB" dirty="0"/>
              <a:t>Very Small Embryonic-Like Stem Cells (VSEL, 2006; </a:t>
            </a:r>
            <a:r>
              <a:rPr lang="en-GB" dirty="0" err="1"/>
              <a:t>pluripotentes</a:t>
            </a:r>
            <a:r>
              <a:rPr lang="en-GB" dirty="0"/>
              <a:t>?)</a:t>
            </a:r>
          </a:p>
          <a:p>
            <a:endParaRPr lang="en-GB" dirty="0"/>
          </a:p>
        </p:txBody>
      </p:sp>
    </p:spTree>
    <p:extLst>
      <p:ext uri="{BB962C8B-B14F-4D97-AF65-F5344CB8AC3E}">
        <p14:creationId xmlns:p14="http://schemas.microsoft.com/office/powerpoint/2010/main" val="347772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a:extLst>
              <a:ext uri="{FF2B5EF4-FFF2-40B4-BE49-F238E27FC236}">
                <a16:creationId xmlns:a16="http://schemas.microsoft.com/office/drawing/2014/main" id="{A3A1C8E8-835E-4CBA-A0E9-04696FA02684}"/>
              </a:ext>
            </a:extLst>
          </p:cNvPr>
          <p:cNvPicPr>
            <a:picLocks noChangeAspect="1"/>
          </p:cNvPicPr>
          <p:nvPr/>
        </p:nvPicPr>
        <p:blipFill>
          <a:blip r:embed="rId2"/>
          <a:stretch>
            <a:fillRect/>
          </a:stretch>
        </p:blipFill>
        <p:spPr>
          <a:xfrm>
            <a:off x="901062" y="742146"/>
            <a:ext cx="4409267" cy="5383026"/>
          </a:xfrm>
          <a:prstGeom prst="rect">
            <a:avLst/>
          </a:prstGeom>
        </p:spPr>
      </p:pic>
      <p:pic>
        <p:nvPicPr>
          <p:cNvPr id="5" name="Imagem 5">
            <a:extLst>
              <a:ext uri="{FF2B5EF4-FFF2-40B4-BE49-F238E27FC236}">
                <a16:creationId xmlns:a16="http://schemas.microsoft.com/office/drawing/2014/main" id="{C3CCCDB1-0C5E-49A0-BA6B-E157B73A303C}"/>
              </a:ext>
            </a:extLst>
          </p:cNvPr>
          <p:cNvPicPr>
            <a:picLocks noChangeAspect="1"/>
          </p:cNvPicPr>
          <p:nvPr/>
        </p:nvPicPr>
        <p:blipFill>
          <a:blip r:embed="rId3"/>
          <a:stretch>
            <a:fillRect/>
          </a:stretch>
        </p:blipFill>
        <p:spPr>
          <a:xfrm>
            <a:off x="5770536" y="82911"/>
            <a:ext cx="5765368" cy="6679262"/>
          </a:xfrm>
          <a:prstGeom prst="rect">
            <a:avLst/>
          </a:prstGeom>
        </p:spPr>
      </p:pic>
    </p:spTree>
    <p:extLst>
      <p:ext uri="{BB962C8B-B14F-4D97-AF65-F5344CB8AC3E}">
        <p14:creationId xmlns:p14="http://schemas.microsoft.com/office/powerpoint/2010/main" val="7467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AB946071-770C-4AAE-9C80-4B87C68208F8}"/>
              </a:ext>
            </a:extLst>
          </p:cNvPr>
          <p:cNvPicPr>
            <a:picLocks noChangeAspect="1"/>
          </p:cNvPicPr>
          <p:nvPr/>
        </p:nvPicPr>
        <p:blipFill>
          <a:blip r:embed="rId2"/>
          <a:stretch>
            <a:fillRect/>
          </a:stretch>
        </p:blipFill>
        <p:spPr>
          <a:xfrm>
            <a:off x="10006739" y="77389"/>
            <a:ext cx="2110353" cy="1976240"/>
          </a:xfrm>
          <a:prstGeom prst="rect">
            <a:avLst/>
          </a:prstGeom>
        </p:spPr>
      </p:pic>
      <p:pic>
        <p:nvPicPr>
          <p:cNvPr id="5" name="Imagem 5">
            <a:extLst>
              <a:ext uri="{FF2B5EF4-FFF2-40B4-BE49-F238E27FC236}">
                <a16:creationId xmlns:a16="http://schemas.microsoft.com/office/drawing/2014/main" id="{EC52853D-08AF-41CD-BCFF-4DF079377454}"/>
              </a:ext>
            </a:extLst>
          </p:cNvPr>
          <p:cNvPicPr>
            <a:picLocks noChangeAspect="1"/>
          </p:cNvPicPr>
          <p:nvPr/>
        </p:nvPicPr>
        <p:blipFill>
          <a:blip r:embed="rId3"/>
          <a:stretch>
            <a:fillRect/>
          </a:stretch>
        </p:blipFill>
        <p:spPr>
          <a:xfrm>
            <a:off x="39974" y="334371"/>
            <a:ext cx="9936996" cy="6186081"/>
          </a:xfrm>
          <a:prstGeom prst="rect">
            <a:avLst/>
          </a:prstGeom>
        </p:spPr>
      </p:pic>
    </p:spTree>
    <p:extLst>
      <p:ext uri="{BB962C8B-B14F-4D97-AF65-F5344CB8AC3E}">
        <p14:creationId xmlns:p14="http://schemas.microsoft.com/office/powerpoint/2010/main" val="129807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B3E62-FDCB-40EB-947C-E3949B6166EE}"/>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Outros processos de diferenciação celular</a:t>
            </a:r>
            <a:endParaRPr lang="en-GB">
              <a:ln w="0"/>
              <a:solidFill>
                <a:schemeClr val="accent1"/>
              </a:solidFill>
              <a:effectLst>
                <a:outerShdw blurRad="38100" dist="25400" dir="5400000" algn="ctr" rotWithShape="0">
                  <a:srgbClr val="6E747A">
                    <a:alpha val="43000"/>
                  </a:srgbClr>
                </a:outerShdw>
              </a:effectLst>
            </a:endParaRPr>
          </a:p>
        </p:txBody>
      </p:sp>
      <p:pic>
        <p:nvPicPr>
          <p:cNvPr id="14" name="Imagem 13">
            <a:extLst>
              <a:ext uri="{FF2B5EF4-FFF2-40B4-BE49-F238E27FC236}">
                <a16:creationId xmlns:a16="http://schemas.microsoft.com/office/drawing/2014/main" id="{2146D1A5-8836-43A7-B837-75B3508B15EB}"/>
              </a:ext>
            </a:extLst>
          </p:cNvPr>
          <p:cNvPicPr>
            <a:picLocks noChangeAspect="1"/>
          </p:cNvPicPr>
          <p:nvPr/>
        </p:nvPicPr>
        <p:blipFill>
          <a:blip r:embed="rId2"/>
          <a:stretch>
            <a:fillRect/>
          </a:stretch>
        </p:blipFill>
        <p:spPr>
          <a:xfrm>
            <a:off x="269631" y="2193526"/>
            <a:ext cx="4077053" cy="4351397"/>
          </a:xfrm>
          <a:prstGeom prst="rect">
            <a:avLst/>
          </a:prstGeom>
        </p:spPr>
      </p:pic>
      <p:pic>
        <p:nvPicPr>
          <p:cNvPr id="15" name="Imagem 14">
            <a:extLst>
              <a:ext uri="{FF2B5EF4-FFF2-40B4-BE49-F238E27FC236}">
                <a16:creationId xmlns:a16="http://schemas.microsoft.com/office/drawing/2014/main" id="{517D94B8-9A79-4157-B2FE-467006812FAE}"/>
              </a:ext>
            </a:extLst>
          </p:cNvPr>
          <p:cNvPicPr>
            <a:picLocks noChangeAspect="1"/>
          </p:cNvPicPr>
          <p:nvPr/>
        </p:nvPicPr>
        <p:blipFill>
          <a:blip r:embed="rId3"/>
          <a:stretch>
            <a:fillRect/>
          </a:stretch>
        </p:blipFill>
        <p:spPr>
          <a:xfrm>
            <a:off x="4181711" y="2607377"/>
            <a:ext cx="3781671" cy="1444388"/>
          </a:xfrm>
          <a:prstGeom prst="rect">
            <a:avLst/>
          </a:prstGeom>
        </p:spPr>
      </p:pic>
      <p:pic>
        <p:nvPicPr>
          <p:cNvPr id="3" name="Imagem 2">
            <a:extLst>
              <a:ext uri="{FF2B5EF4-FFF2-40B4-BE49-F238E27FC236}">
                <a16:creationId xmlns:a16="http://schemas.microsoft.com/office/drawing/2014/main" id="{5401AB36-BDA2-433E-9E61-F6B596606DC8}"/>
              </a:ext>
            </a:extLst>
          </p:cNvPr>
          <p:cNvPicPr>
            <a:picLocks noChangeAspect="1"/>
          </p:cNvPicPr>
          <p:nvPr/>
        </p:nvPicPr>
        <p:blipFill>
          <a:blip r:embed="rId4"/>
          <a:stretch>
            <a:fillRect/>
          </a:stretch>
        </p:blipFill>
        <p:spPr>
          <a:xfrm>
            <a:off x="7963383" y="1425948"/>
            <a:ext cx="4053606" cy="5118976"/>
          </a:xfrm>
          <a:prstGeom prst="rect">
            <a:avLst/>
          </a:prstGeom>
        </p:spPr>
      </p:pic>
    </p:spTree>
    <p:extLst>
      <p:ext uri="{BB962C8B-B14F-4D97-AF65-F5344CB8AC3E}">
        <p14:creationId xmlns:p14="http://schemas.microsoft.com/office/powerpoint/2010/main" val="9953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B3E62-FDCB-40EB-947C-E3949B6166EE}"/>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Outros processos de diferenciação celular</a:t>
            </a:r>
            <a:endParaRPr lang="en-GB">
              <a:ln w="0"/>
              <a:solidFill>
                <a:schemeClr val="accent1"/>
              </a:solidFill>
              <a:effectLst>
                <a:outerShdw blurRad="38100" dist="25400" dir="5400000" algn="ctr" rotWithShape="0">
                  <a:srgbClr val="6E747A">
                    <a:alpha val="43000"/>
                  </a:srgbClr>
                </a:outerShdw>
              </a:effectLst>
            </a:endParaRPr>
          </a:p>
        </p:txBody>
      </p:sp>
      <p:pic>
        <p:nvPicPr>
          <p:cNvPr id="8" name="Imagem 7">
            <a:extLst>
              <a:ext uri="{FF2B5EF4-FFF2-40B4-BE49-F238E27FC236}">
                <a16:creationId xmlns:a16="http://schemas.microsoft.com/office/drawing/2014/main" id="{6D6A2AC7-A46C-4E4A-8623-F43D9E49AC5F}"/>
              </a:ext>
            </a:extLst>
          </p:cNvPr>
          <p:cNvPicPr>
            <a:picLocks noChangeAspect="1"/>
          </p:cNvPicPr>
          <p:nvPr/>
        </p:nvPicPr>
        <p:blipFill>
          <a:blip r:embed="rId2"/>
          <a:stretch>
            <a:fillRect/>
          </a:stretch>
        </p:blipFill>
        <p:spPr>
          <a:xfrm>
            <a:off x="4032781" y="2160160"/>
            <a:ext cx="7887383" cy="2537680"/>
          </a:xfrm>
          <a:prstGeom prst="rect">
            <a:avLst/>
          </a:prstGeom>
        </p:spPr>
      </p:pic>
      <p:pic>
        <p:nvPicPr>
          <p:cNvPr id="9" name="Imagem 8">
            <a:extLst>
              <a:ext uri="{FF2B5EF4-FFF2-40B4-BE49-F238E27FC236}">
                <a16:creationId xmlns:a16="http://schemas.microsoft.com/office/drawing/2014/main" id="{85296C0B-3C56-441D-9E1A-13651D3B175A}"/>
              </a:ext>
            </a:extLst>
          </p:cNvPr>
          <p:cNvPicPr>
            <a:picLocks noChangeAspect="1"/>
          </p:cNvPicPr>
          <p:nvPr/>
        </p:nvPicPr>
        <p:blipFill>
          <a:blip r:embed="rId3"/>
          <a:stretch>
            <a:fillRect/>
          </a:stretch>
        </p:blipFill>
        <p:spPr>
          <a:xfrm>
            <a:off x="271836" y="1304441"/>
            <a:ext cx="3231160" cy="3551228"/>
          </a:xfrm>
          <a:prstGeom prst="rect">
            <a:avLst/>
          </a:prstGeom>
        </p:spPr>
      </p:pic>
      <p:sp>
        <p:nvSpPr>
          <p:cNvPr id="3" name="CaixaDeTexto 2">
            <a:extLst>
              <a:ext uri="{FF2B5EF4-FFF2-40B4-BE49-F238E27FC236}">
                <a16:creationId xmlns:a16="http://schemas.microsoft.com/office/drawing/2014/main" id="{E3546B73-B2A3-0092-6701-693CA3ACA4F8}"/>
              </a:ext>
            </a:extLst>
          </p:cNvPr>
          <p:cNvSpPr txBox="1"/>
          <p:nvPr/>
        </p:nvSpPr>
        <p:spPr>
          <a:xfrm>
            <a:off x="6852740" y="3175447"/>
            <a:ext cx="418704" cy="369332"/>
          </a:xfrm>
          <a:prstGeom prst="rect">
            <a:avLst/>
          </a:prstGeom>
          <a:noFill/>
        </p:spPr>
        <p:txBody>
          <a:bodyPr wrap="none" lIns="91440" tIns="45720" rIns="91440" bIns="45720" rtlCol="0" anchor="t">
            <a:spAutoFit/>
          </a:bodyPr>
          <a:lstStyle/>
          <a:p>
            <a:r>
              <a:rPr lang="pt-PT" b="1" dirty="0">
                <a:solidFill>
                  <a:srgbClr val="FF0000"/>
                </a:solidFill>
              </a:rPr>
              <a:t>12</a:t>
            </a:r>
            <a:endParaRPr lang="en-GB" b="1" dirty="0">
              <a:solidFill>
                <a:srgbClr val="FF0000"/>
              </a:solidFill>
            </a:endParaRPr>
          </a:p>
        </p:txBody>
      </p:sp>
    </p:spTree>
    <p:extLst>
      <p:ext uri="{BB962C8B-B14F-4D97-AF65-F5344CB8AC3E}">
        <p14:creationId xmlns:p14="http://schemas.microsoft.com/office/powerpoint/2010/main" val="349361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B3E62-FDCB-40EB-947C-E3949B6166EE}"/>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Outros processos de diferenciação celular</a:t>
            </a:r>
            <a:endParaRPr lang="en-GB">
              <a:ln w="0"/>
              <a:solidFill>
                <a:schemeClr val="accent1"/>
              </a:solidFill>
              <a:effectLst>
                <a:outerShdw blurRad="38100" dist="25400" dir="5400000" algn="ctr" rotWithShape="0">
                  <a:srgbClr val="6E747A">
                    <a:alpha val="43000"/>
                  </a:srgbClr>
                </a:outerShdw>
              </a:effectLst>
            </a:endParaRPr>
          </a:p>
        </p:txBody>
      </p:sp>
      <p:graphicFrame>
        <p:nvGraphicFramePr>
          <p:cNvPr id="10" name="Objeto 9">
            <a:extLst>
              <a:ext uri="{FF2B5EF4-FFF2-40B4-BE49-F238E27FC236}">
                <a16:creationId xmlns:a16="http://schemas.microsoft.com/office/drawing/2014/main" id="{DDE13996-8B30-4ACC-B266-82D44B6F3E7C}"/>
              </a:ext>
            </a:extLst>
          </p:cNvPr>
          <p:cNvGraphicFramePr>
            <a:graphicFrameLocks noChangeAspect="1"/>
          </p:cNvGraphicFramePr>
          <p:nvPr/>
        </p:nvGraphicFramePr>
        <p:xfrm>
          <a:off x="351692" y="1513681"/>
          <a:ext cx="7802563" cy="3862387"/>
        </p:xfrm>
        <a:graphic>
          <a:graphicData uri="http://schemas.openxmlformats.org/presentationml/2006/ole">
            <mc:AlternateContent xmlns:mc="http://schemas.openxmlformats.org/markup-compatibility/2006">
              <mc:Choice xmlns:v="urn:schemas-microsoft-com:vml" Requires="v">
                <p:oleObj name="PHOTO-PAINT" r:id="rId2" imgW="7802640" imgH="3863160" progId="CorelPHOTOPAINT.Image.19">
                  <p:embed/>
                </p:oleObj>
              </mc:Choice>
              <mc:Fallback>
                <p:oleObj name="PHOTO-PAINT" r:id="rId2" imgW="7802640" imgH="3863160" progId="CorelPHOTOPAINT.Image.19">
                  <p:embed/>
                  <p:pic>
                    <p:nvPicPr>
                      <p:cNvPr id="10" name="Objeto 9">
                        <a:extLst>
                          <a:ext uri="{FF2B5EF4-FFF2-40B4-BE49-F238E27FC236}">
                            <a16:creationId xmlns:a16="http://schemas.microsoft.com/office/drawing/2014/main" id="{DDE13996-8B30-4ACC-B266-82D44B6F3E7C}"/>
                          </a:ext>
                        </a:extLst>
                      </p:cNvPr>
                      <p:cNvPicPr/>
                      <p:nvPr/>
                    </p:nvPicPr>
                    <p:blipFill>
                      <a:blip r:embed="rId3"/>
                      <a:stretch>
                        <a:fillRect/>
                      </a:stretch>
                    </p:blipFill>
                    <p:spPr>
                      <a:xfrm>
                        <a:off x="351692" y="1513681"/>
                        <a:ext cx="7802563" cy="3862387"/>
                      </a:xfrm>
                      <a:prstGeom prst="rect">
                        <a:avLst/>
                      </a:prstGeom>
                    </p:spPr>
                  </p:pic>
                </p:oleObj>
              </mc:Fallback>
            </mc:AlternateContent>
          </a:graphicData>
        </a:graphic>
      </p:graphicFrame>
      <p:pic>
        <p:nvPicPr>
          <p:cNvPr id="12" name="Imagem 11">
            <a:extLst>
              <a:ext uri="{FF2B5EF4-FFF2-40B4-BE49-F238E27FC236}">
                <a16:creationId xmlns:a16="http://schemas.microsoft.com/office/drawing/2014/main" id="{1F291C0D-FADF-4DC0-9F16-A12F079D50A3}"/>
              </a:ext>
            </a:extLst>
          </p:cNvPr>
          <p:cNvPicPr>
            <a:picLocks noChangeAspect="1"/>
          </p:cNvPicPr>
          <p:nvPr/>
        </p:nvPicPr>
        <p:blipFill>
          <a:blip r:embed="rId4"/>
          <a:stretch>
            <a:fillRect/>
          </a:stretch>
        </p:blipFill>
        <p:spPr>
          <a:xfrm>
            <a:off x="7468028" y="3620722"/>
            <a:ext cx="4572000" cy="3048000"/>
          </a:xfrm>
          <a:prstGeom prst="rect">
            <a:avLst/>
          </a:prstGeom>
        </p:spPr>
      </p:pic>
    </p:spTree>
    <p:extLst>
      <p:ext uri="{BB962C8B-B14F-4D97-AF65-F5344CB8AC3E}">
        <p14:creationId xmlns:p14="http://schemas.microsoft.com/office/powerpoint/2010/main" val="20333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80000" y="80000"/>
                                    </p:animScale>
                                  </p:childTnLst>
                                </p:cTn>
                              </p:par>
                              <p:par>
                                <p:cTn id="7" presetID="42" presetClass="entr" presetSubtype="0" fill="hold" nodeType="withEffect">
                                  <p:stCondLst>
                                    <p:cond delay="150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B3E62-FDCB-40EB-947C-E3949B6166EE}"/>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Outros processos de diferenciação celular</a:t>
            </a:r>
            <a:endParaRPr lang="en-GB">
              <a:ln w="0"/>
              <a:solidFill>
                <a:schemeClr val="accent1"/>
              </a:solidFill>
              <a:effectLst>
                <a:outerShdw blurRad="38100" dist="25400" dir="5400000" algn="ctr" rotWithShape="0">
                  <a:srgbClr val="6E747A">
                    <a:alpha val="43000"/>
                  </a:srgbClr>
                </a:outerShdw>
              </a:effectLst>
            </a:endParaRPr>
          </a:p>
        </p:txBody>
      </p:sp>
      <p:pic>
        <p:nvPicPr>
          <p:cNvPr id="3" name="Imagem 2">
            <a:extLst>
              <a:ext uri="{FF2B5EF4-FFF2-40B4-BE49-F238E27FC236}">
                <a16:creationId xmlns:a16="http://schemas.microsoft.com/office/drawing/2014/main" id="{4B73AE5C-DDB1-44E9-BC17-53EB81572A0C}"/>
              </a:ext>
            </a:extLst>
          </p:cNvPr>
          <p:cNvPicPr>
            <a:picLocks noChangeAspect="1"/>
          </p:cNvPicPr>
          <p:nvPr/>
        </p:nvPicPr>
        <p:blipFill>
          <a:blip r:embed="rId2"/>
          <a:stretch>
            <a:fillRect/>
          </a:stretch>
        </p:blipFill>
        <p:spPr>
          <a:xfrm>
            <a:off x="5546513" y="1874345"/>
            <a:ext cx="6386113" cy="4023709"/>
          </a:xfrm>
          <a:prstGeom prst="rect">
            <a:avLst/>
          </a:prstGeom>
        </p:spPr>
      </p:pic>
      <p:pic>
        <p:nvPicPr>
          <p:cNvPr id="6" name="Imagem 5">
            <a:extLst>
              <a:ext uri="{FF2B5EF4-FFF2-40B4-BE49-F238E27FC236}">
                <a16:creationId xmlns:a16="http://schemas.microsoft.com/office/drawing/2014/main" id="{57929924-EB53-434E-BBE2-F20108CA5773}"/>
              </a:ext>
            </a:extLst>
          </p:cNvPr>
          <p:cNvPicPr>
            <a:picLocks noChangeAspect="1"/>
          </p:cNvPicPr>
          <p:nvPr/>
        </p:nvPicPr>
        <p:blipFill>
          <a:blip r:embed="rId3"/>
          <a:stretch>
            <a:fillRect/>
          </a:stretch>
        </p:blipFill>
        <p:spPr>
          <a:xfrm>
            <a:off x="2689013" y="2559050"/>
            <a:ext cx="2857500" cy="3933825"/>
          </a:xfrm>
          <a:prstGeom prst="rect">
            <a:avLst/>
          </a:prstGeom>
        </p:spPr>
      </p:pic>
      <p:pic>
        <p:nvPicPr>
          <p:cNvPr id="5" name="Imagem 4">
            <a:extLst>
              <a:ext uri="{FF2B5EF4-FFF2-40B4-BE49-F238E27FC236}">
                <a16:creationId xmlns:a16="http://schemas.microsoft.com/office/drawing/2014/main" id="{D9004C7E-5D3F-404E-B85B-1903F6803F64}"/>
              </a:ext>
            </a:extLst>
          </p:cNvPr>
          <p:cNvPicPr>
            <a:picLocks noChangeAspect="1"/>
          </p:cNvPicPr>
          <p:nvPr/>
        </p:nvPicPr>
        <p:blipFill>
          <a:blip r:embed="rId4"/>
          <a:stretch>
            <a:fillRect/>
          </a:stretch>
        </p:blipFill>
        <p:spPr>
          <a:xfrm>
            <a:off x="259374" y="1506048"/>
            <a:ext cx="2857500" cy="1685925"/>
          </a:xfrm>
          <a:prstGeom prst="rect">
            <a:avLst/>
          </a:prstGeom>
        </p:spPr>
      </p:pic>
      <p:grpSp>
        <p:nvGrpSpPr>
          <p:cNvPr id="20" name="Agrupar 19">
            <a:extLst>
              <a:ext uri="{FF2B5EF4-FFF2-40B4-BE49-F238E27FC236}">
                <a16:creationId xmlns:a16="http://schemas.microsoft.com/office/drawing/2014/main" id="{622AC1A5-956B-51E9-EC8A-F028F70D738D}"/>
              </a:ext>
            </a:extLst>
          </p:cNvPr>
          <p:cNvGrpSpPr/>
          <p:nvPr/>
        </p:nvGrpSpPr>
        <p:grpSpPr>
          <a:xfrm>
            <a:off x="9587345" y="5642264"/>
            <a:ext cx="1245683" cy="1035277"/>
            <a:chOff x="9587345" y="5642264"/>
            <a:chExt cx="1245683" cy="1035277"/>
          </a:xfrm>
        </p:grpSpPr>
        <p:sp>
          <p:nvSpPr>
            <p:cNvPr id="10" name="CaixaDeTexto 9">
              <a:extLst>
                <a:ext uri="{FF2B5EF4-FFF2-40B4-BE49-F238E27FC236}">
                  <a16:creationId xmlns:a16="http://schemas.microsoft.com/office/drawing/2014/main" id="{0C730AB2-516E-AE67-3C03-572066D79C9C}"/>
                </a:ext>
              </a:extLst>
            </p:cNvPr>
            <p:cNvSpPr txBox="1"/>
            <p:nvPr/>
          </p:nvSpPr>
          <p:spPr>
            <a:xfrm>
              <a:off x="9812481" y="6308209"/>
              <a:ext cx="795411" cy="369332"/>
            </a:xfrm>
            <a:prstGeom prst="rect">
              <a:avLst/>
            </a:prstGeom>
            <a:noFill/>
          </p:spPr>
          <p:txBody>
            <a:bodyPr wrap="none" rtlCol="0">
              <a:spAutoFit/>
            </a:bodyPr>
            <a:lstStyle/>
            <a:p>
              <a:r>
                <a:rPr lang="pt-PT" dirty="0"/>
                <a:t>Lgr4/5</a:t>
              </a:r>
            </a:p>
          </p:txBody>
        </p:sp>
        <p:cxnSp>
          <p:nvCxnSpPr>
            <p:cNvPr id="12" name="Conexão reta 11">
              <a:extLst>
                <a:ext uri="{FF2B5EF4-FFF2-40B4-BE49-F238E27FC236}">
                  <a16:creationId xmlns:a16="http://schemas.microsoft.com/office/drawing/2014/main" id="{3F9022A3-AEEC-8E00-BBD1-5EC56D7989A0}"/>
                </a:ext>
              </a:extLst>
            </p:cNvPr>
            <p:cNvCxnSpPr>
              <a:cxnSpLocks/>
              <a:endCxn id="10" idx="0"/>
            </p:cNvCxnSpPr>
            <p:nvPr/>
          </p:nvCxnSpPr>
          <p:spPr>
            <a:xfrm>
              <a:off x="9587345" y="5642264"/>
              <a:ext cx="622842" cy="665945"/>
            </a:xfrm>
            <a:prstGeom prst="line">
              <a:avLst/>
            </a:prstGeom>
          </p:spPr>
          <p:style>
            <a:lnRef idx="1">
              <a:schemeClr val="dk1"/>
            </a:lnRef>
            <a:fillRef idx="0">
              <a:schemeClr val="dk1"/>
            </a:fillRef>
            <a:effectRef idx="0">
              <a:schemeClr val="dk1"/>
            </a:effectRef>
            <a:fontRef idx="minor">
              <a:schemeClr val="tx1"/>
            </a:fontRef>
          </p:style>
        </p:cxnSp>
        <p:cxnSp>
          <p:nvCxnSpPr>
            <p:cNvPr id="14" name="Conexão reta 13">
              <a:extLst>
                <a:ext uri="{FF2B5EF4-FFF2-40B4-BE49-F238E27FC236}">
                  <a16:creationId xmlns:a16="http://schemas.microsoft.com/office/drawing/2014/main" id="{8056986C-A7D1-B5E7-C7B9-0CD4860FE3AD}"/>
                </a:ext>
              </a:extLst>
            </p:cNvPr>
            <p:cNvCxnSpPr>
              <a:cxnSpLocks/>
              <a:endCxn id="10" idx="0"/>
            </p:cNvCxnSpPr>
            <p:nvPr/>
          </p:nvCxnSpPr>
          <p:spPr>
            <a:xfrm>
              <a:off x="9975273" y="5770159"/>
              <a:ext cx="234914" cy="538050"/>
            </a:xfrm>
            <a:prstGeom prst="line">
              <a:avLst/>
            </a:prstGeom>
          </p:spPr>
          <p:style>
            <a:lnRef idx="1">
              <a:schemeClr val="dk1"/>
            </a:lnRef>
            <a:fillRef idx="0">
              <a:schemeClr val="dk1"/>
            </a:fillRef>
            <a:effectRef idx="0">
              <a:schemeClr val="dk1"/>
            </a:effectRef>
            <a:fontRef idx="minor">
              <a:schemeClr val="tx1"/>
            </a:fontRef>
          </p:style>
        </p:cxnSp>
        <p:cxnSp>
          <p:nvCxnSpPr>
            <p:cNvPr id="16" name="Conexão reta 15">
              <a:extLst>
                <a:ext uri="{FF2B5EF4-FFF2-40B4-BE49-F238E27FC236}">
                  <a16:creationId xmlns:a16="http://schemas.microsoft.com/office/drawing/2014/main" id="{5C5DAFAF-F548-17F3-F0E8-9B6B7E2463AC}"/>
                </a:ext>
              </a:extLst>
            </p:cNvPr>
            <p:cNvCxnSpPr>
              <a:cxnSpLocks/>
              <a:endCxn id="10" idx="0"/>
            </p:cNvCxnSpPr>
            <p:nvPr/>
          </p:nvCxnSpPr>
          <p:spPr>
            <a:xfrm flipH="1">
              <a:off x="10210187" y="5770159"/>
              <a:ext cx="208693" cy="538050"/>
            </a:xfrm>
            <a:prstGeom prst="line">
              <a:avLst/>
            </a:prstGeom>
          </p:spPr>
          <p:style>
            <a:lnRef idx="1">
              <a:schemeClr val="dk1"/>
            </a:lnRef>
            <a:fillRef idx="0">
              <a:schemeClr val="dk1"/>
            </a:fillRef>
            <a:effectRef idx="0">
              <a:schemeClr val="dk1"/>
            </a:effectRef>
            <a:fontRef idx="minor">
              <a:schemeClr val="tx1"/>
            </a:fontRef>
          </p:style>
        </p:cxnSp>
        <p:cxnSp>
          <p:nvCxnSpPr>
            <p:cNvPr id="18" name="Conexão reta 17">
              <a:extLst>
                <a:ext uri="{FF2B5EF4-FFF2-40B4-BE49-F238E27FC236}">
                  <a16:creationId xmlns:a16="http://schemas.microsoft.com/office/drawing/2014/main" id="{5FCEB6CD-DA3D-FCEA-EB65-CA1AB77F3F48}"/>
                </a:ext>
              </a:extLst>
            </p:cNvPr>
            <p:cNvCxnSpPr>
              <a:cxnSpLocks/>
              <a:endCxn id="10" idx="0"/>
            </p:cNvCxnSpPr>
            <p:nvPr/>
          </p:nvCxnSpPr>
          <p:spPr>
            <a:xfrm flipH="1">
              <a:off x="10210187" y="5642264"/>
              <a:ext cx="622841" cy="665945"/>
            </a:xfrm>
            <a:prstGeom prst="line">
              <a:avLst/>
            </a:prstGeom>
          </p:spPr>
          <p:style>
            <a:lnRef idx="1">
              <a:schemeClr val="dk1"/>
            </a:lnRef>
            <a:fillRef idx="0">
              <a:schemeClr val="dk1"/>
            </a:fillRef>
            <a:effectRef idx="0">
              <a:schemeClr val="dk1"/>
            </a:effectRef>
            <a:fontRef idx="minor">
              <a:schemeClr val="tx1"/>
            </a:fontRef>
          </p:style>
        </p:cxnSp>
      </p:grpSp>
      <p:pic>
        <p:nvPicPr>
          <p:cNvPr id="9" name="Imagem 8">
            <a:extLst>
              <a:ext uri="{FF2B5EF4-FFF2-40B4-BE49-F238E27FC236}">
                <a16:creationId xmlns:a16="http://schemas.microsoft.com/office/drawing/2014/main" id="{19360592-7BBE-A4C2-C033-B1EA7DC56B4C}"/>
              </a:ext>
            </a:extLst>
          </p:cNvPr>
          <p:cNvPicPr>
            <a:picLocks noChangeAspect="1"/>
          </p:cNvPicPr>
          <p:nvPr/>
        </p:nvPicPr>
        <p:blipFill>
          <a:blip r:embed="rId5"/>
          <a:stretch>
            <a:fillRect/>
          </a:stretch>
        </p:blipFill>
        <p:spPr>
          <a:xfrm>
            <a:off x="8943405" y="3960083"/>
            <a:ext cx="2368557" cy="2881457"/>
          </a:xfrm>
          <a:prstGeom prst="rect">
            <a:avLst/>
          </a:prstGeom>
        </p:spPr>
      </p:pic>
      <p:sp>
        <p:nvSpPr>
          <p:cNvPr id="4" name="CaixaDeTexto 3">
            <a:extLst>
              <a:ext uri="{FF2B5EF4-FFF2-40B4-BE49-F238E27FC236}">
                <a16:creationId xmlns:a16="http://schemas.microsoft.com/office/drawing/2014/main" id="{19D52F95-6C1B-BA07-FE3B-FF8087193DAD}"/>
              </a:ext>
            </a:extLst>
          </p:cNvPr>
          <p:cNvSpPr txBox="1"/>
          <p:nvPr/>
        </p:nvSpPr>
        <p:spPr>
          <a:xfrm>
            <a:off x="10132234" y="6483877"/>
            <a:ext cx="418704" cy="369332"/>
          </a:xfrm>
          <a:prstGeom prst="rect">
            <a:avLst/>
          </a:prstGeom>
          <a:noFill/>
        </p:spPr>
        <p:txBody>
          <a:bodyPr wrap="none" rtlCol="0">
            <a:spAutoFit/>
          </a:bodyPr>
          <a:lstStyle/>
          <a:p>
            <a:r>
              <a:rPr lang="pt-PT" b="1">
                <a:solidFill>
                  <a:srgbClr val="FF0000"/>
                </a:solidFill>
              </a:rPr>
              <a:t>10</a:t>
            </a:r>
            <a:endParaRPr lang="en-GB" b="1">
              <a:solidFill>
                <a:srgbClr val="FF0000"/>
              </a:solidFill>
            </a:endParaRPr>
          </a:p>
        </p:txBody>
      </p:sp>
    </p:spTree>
    <p:extLst>
      <p:ext uri="{BB962C8B-B14F-4D97-AF65-F5344CB8AC3E}">
        <p14:creationId xmlns:p14="http://schemas.microsoft.com/office/powerpoint/2010/main" val="70947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6ED9-5AAD-405A-AB7C-A128FF7F05E6}"/>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Marcadores celulares</a:t>
            </a:r>
            <a:endParaRPr lang="en-GB">
              <a:ln w="0"/>
              <a:solidFill>
                <a:schemeClr val="accent1"/>
              </a:solidFill>
              <a:effectLst>
                <a:outerShdw blurRad="38100" dist="25400" dir="5400000" algn="ctr" rotWithShape="0">
                  <a:srgbClr val="6E747A">
                    <a:alpha val="43000"/>
                  </a:srgbClr>
                </a:outerShdw>
              </a:effectLst>
            </a:endParaRPr>
          </a:p>
        </p:txBody>
      </p:sp>
      <p:pic>
        <p:nvPicPr>
          <p:cNvPr id="3" name="Imagem 2">
            <a:extLst>
              <a:ext uri="{FF2B5EF4-FFF2-40B4-BE49-F238E27FC236}">
                <a16:creationId xmlns:a16="http://schemas.microsoft.com/office/drawing/2014/main" id="{B831D614-4810-4158-BF5A-1560C31F8A30}"/>
              </a:ext>
            </a:extLst>
          </p:cNvPr>
          <p:cNvPicPr>
            <a:picLocks noChangeAspect="1"/>
          </p:cNvPicPr>
          <p:nvPr/>
        </p:nvPicPr>
        <p:blipFill>
          <a:blip r:embed="rId2"/>
          <a:stretch>
            <a:fillRect/>
          </a:stretch>
        </p:blipFill>
        <p:spPr>
          <a:xfrm>
            <a:off x="1364233" y="1690688"/>
            <a:ext cx="5273497" cy="4450466"/>
          </a:xfrm>
          <a:prstGeom prst="rect">
            <a:avLst/>
          </a:prstGeom>
        </p:spPr>
      </p:pic>
      <p:pic>
        <p:nvPicPr>
          <p:cNvPr id="5" name="Imagem 4">
            <a:extLst>
              <a:ext uri="{FF2B5EF4-FFF2-40B4-BE49-F238E27FC236}">
                <a16:creationId xmlns:a16="http://schemas.microsoft.com/office/drawing/2014/main" id="{02733B2B-4535-497C-A5CE-7DD1E5CDF26D}"/>
              </a:ext>
            </a:extLst>
          </p:cNvPr>
          <p:cNvPicPr>
            <a:picLocks noChangeAspect="1"/>
          </p:cNvPicPr>
          <p:nvPr/>
        </p:nvPicPr>
        <p:blipFill>
          <a:blip r:embed="rId3"/>
          <a:stretch>
            <a:fillRect/>
          </a:stretch>
        </p:blipFill>
        <p:spPr>
          <a:xfrm>
            <a:off x="8454956" y="1313726"/>
            <a:ext cx="2261542" cy="4230547"/>
          </a:xfrm>
          <a:prstGeom prst="rect">
            <a:avLst/>
          </a:prstGeom>
        </p:spPr>
      </p:pic>
    </p:spTree>
    <p:extLst>
      <p:ext uri="{BB962C8B-B14F-4D97-AF65-F5344CB8AC3E}">
        <p14:creationId xmlns:p14="http://schemas.microsoft.com/office/powerpoint/2010/main" val="107863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6ED9-5AAD-405A-AB7C-A128FF7F05E6}"/>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Marcadores celulares</a:t>
            </a:r>
            <a:endParaRPr lang="en-GB">
              <a:ln w="0"/>
              <a:solidFill>
                <a:schemeClr val="accent1"/>
              </a:solidFill>
              <a:effectLst>
                <a:outerShdw blurRad="38100" dist="25400" dir="5400000" algn="ctr" rotWithShape="0">
                  <a:srgbClr val="6E747A">
                    <a:alpha val="43000"/>
                  </a:srgbClr>
                </a:outerShdw>
              </a:effectLst>
            </a:endParaRPr>
          </a:p>
        </p:txBody>
      </p:sp>
      <p:pic>
        <p:nvPicPr>
          <p:cNvPr id="3074" name="Picture 2">
            <a:extLst>
              <a:ext uri="{FF2B5EF4-FFF2-40B4-BE49-F238E27FC236}">
                <a16:creationId xmlns:a16="http://schemas.microsoft.com/office/drawing/2014/main" id="{7744719D-7B84-487A-84F0-F7569C2CE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635708"/>
            <a:ext cx="10477500" cy="46863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34003C54-F339-48A5-945D-1BCED90339E5}"/>
              </a:ext>
            </a:extLst>
          </p:cNvPr>
          <p:cNvSpPr txBox="1"/>
          <p:nvPr/>
        </p:nvSpPr>
        <p:spPr>
          <a:xfrm>
            <a:off x="6115050" y="293436"/>
            <a:ext cx="5153590" cy="1077218"/>
          </a:xfrm>
          <a:prstGeom prst="rect">
            <a:avLst/>
          </a:prstGeom>
          <a:noFill/>
        </p:spPr>
        <p:txBody>
          <a:bodyPr wrap="none" rtlCol="0">
            <a:spAutoFit/>
          </a:bodyPr>
          <a:lstStyle/>
          <a:p>
            <a:r>
              <a:rPr lang="pt-PT" sz="1600"/>
              <a:t>Estrato córneo CK10</a:t>
            </a:r>
          </a:p>
          <a:p>
            <a:r>
              <a:rPr lang="pt-PT" sz="1600"/>
              <a:t>Estrato granuloso (</a:t>
            </a:r>
            <a:r>
              <a:rPr lang="pt-PT" sz="1600" b="1">
                <a:solidFill>
                  <a:srgbClr val="3E45CA"/>
                </a:solidFill>
              </a:rPr>
              <a:t>linha azul</a:t>
            </a:r>
            <a:r>
              <a:rPr lang="pt-PT" sz="1600"/>
              <a:t>) CK10</a:t>
            </a:r>
          </a:p>
          <a:p>
            <a:r>
              <a:rPr lang="pt-PT" sz="1600"/>
              <a:t>Estrato espinhoso CK10, CK14, CK5 (parte), CK8, CK6 (parte)</a:t>
            </a:r>
          </a:p>
          <a:p>
            <a:r>
              <a:rPr lang="pt-PT" sz="1600"/>
              <a:t>Estrato basal (</a:t>
            </a:r>
            <a:r>
              <a:rPr lang="pt-PT" sz="1600">
                <a:solidFill>
                  <a:srgbClr val="0000FF"/>
                </a:solidFill>
              </a:rPr>
              <a:t>1</a:t>
            </a:r>
            <a:r>
              <a:rPr lang="pt-PT" sz="1600"/>
              <a:t>) CK14, CK5, CK8, CK14, CK6 (parte)</a:t>
            </a:r>
            <a:endParaRPr lang="en-GB" sz="1600"/>
          </a:p>
        </p:txBody>
      </p:sp>
      <p:sp>
        <p:nvSpPr>
          <p:cNvPr id="6" name="CaixaDeTexto 5">
            <a:extLst>
              <a:ext uri="{FF2B5EF4-FFF2-40B4-BE49-F238E27FC236}">
                <a16:creationId xmlns:a16="http://schemas.microsoft.com/office/drawing/2014/main" id="{08EE4696-7F25-4B99-A15B-38055CF853F6}"/>
              </a:ext>
            </a:extLst>
          </p:cNvPr>
          <p:cNvSpPr txBox="1"/>
          <p:nvPr/>
        </p:nvSpPr>
        <p:spPr>
          <a:xfrm>
            <a:off x="3296195" y="6333146"/>
            <a:ext cx="5599610" cy="253916"/>
          </a:xfrm>
          <a:prstGeom prst="rect">
            <a:avLst/>
          </a:prstGeom>
          <a:noFill/>
        </p:spPr>
        <p:txBody>
          <a:bodyPr wrap="none" rtlCol="0">
            <a:spAutoFit/>
          </a:bodyPr>
          <a:lstStyle/>
          <a:p>
            <a:r>
              <a:rPr lang="en-GB" sz="1050" dirty="0"/>
              <a:t>http://www.poja-collection-microscopic-anatomy.com/1222---poja-l33963391339533923393.html</a:t>
            </a:r>
          </a:p>
        </p:txBody>
      </p:sp>
    </p:spTree>
    <p:extLst>
      <p:ext uri="{BB962C8B-B14F-4D97-AF65-F5344CB8AC3E}">
        <p14:creationId xmlns:p14="http://schemas.microsoft.com/office/powerpoint/2010/main" val="226649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6ED9-5AAD-405A-AB7C-A128FF7F05E6}"/>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Marcadores celulares</a:t>
            </a:r>
            <a:endParaRPr lang="en-GB">
              <a:ln w="0"/>
              <a:solidFill>
                <a:schemeClr val="accent1"/>
              </a:solidFill>
              <a:effectLst>
                <a:outerShdw blurRad="38100" dist="25400" dir="5400000" algn="ctr" rotWithShape="0">
                  <a:srgbClr val="6E747A">
                    <a:alpha val="43000"/>
                  </a:srgbClr>
                </a:outerShdw>
              </a:effectLst>
            </a:endParaRPr>
          </a:p>
        </p:txBody>
      </p:sp>
      <p:pic>
        <p:nvPicPr>
          <p:cNvPr id="4098" name="Picture 2">
            <a:extLst>
              <a:ext uri="{FF2B5EF4-FFF2-40B4-BE49-F238E27FC236}">
                <a16:creationId xmlns:a16="http://schemas.microsoft.com/office/drawing/2014/main" id="{DF49B207-242E-4056-84E8-737D532F1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35" y="2008569"/>
            <a:ext cx="10822329" cy="2840861"/>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0B0ABEA9-E997-426B-AA62-6F97C7B0E41A}"/>
              </a:ext>
            </a:extLst>
          </p:cNvPr>
          <p:cNvSpPr txBox="1"/>
          <p:nvPr/>
        </p:nvSpPr>
        <p:spPr>
          <a:xfrm>
            <a:off x="366530" y="5215602"/>
            <a:ext cx="11458937" cy="1277273"/>
          </a:xfrm>
          <a:prstGeom prst="rect">
            <a:avLst/>
          </a:prstGeom>
          <a:noFill/>
        </p:spPr>
        <p:txBody>
          <a:bodyPr wrap="square" rtlCol="0">
            <a:spAutoFit/>
          </a:bodyPr>
          <a:lstStyle/>
          <a:p>
            <a:r>
              <a:rPr lang="en-GB" sz="1100" b="1"/>
              <a:t>Lineage tracing in development.</a:t>
            </a:r>
            <a:r>
              <a:rPr lang="en-GB" sz="1100"/>
              <a:t> (A) The cell lineage tree describes the successive cell divisions that generate all of the organs and tissues within an organism. Lineage tracing aims to capture these cellular relationships. (B) Rare mutations (marked by </a:t>
            </a:r>
            <a:r>
              <a:rPr lang="en-GB" sz="1100" err="1"/>
              <a:t>colored</a:t>
            </a:r>
            <a:r>
              <a:rPr lang="en-GB" sz="1100"/>
              <a:t> dots) occur sporadically across the genome during development. These mutations can be used to trace complete lineage trees, but require whole- or partial-genome sequencing. (C) A classic </a:t>
            </a:r>
            <a:r>
              <a:rPr lang="en-GB" sz="1100" err="1"/>
              <a:t>labeling</a:t>
            </a:r>
            <a:r>
              <a:rPr lang="en-GB" sz="1100"/>
              <a:t> approach is to tag a subset of cells with a dye or fluorescent marker such as GFP (green); this approach is good for tagging all descendants of the marked cell but does not reveal relationships within the marked population. (D) Cellular barcoding, using viruses or transposons, can label a population of cells with unique identifiers (purple and green). Descendant cells can then be assigned to common progenitors. These approaches can capture clonal relationships but cannot infer relationships within each subpopulation. (E) Dynamic lineage-tracing approaches add increasing information over developmental time. These approaches can assign cells to progenitors and determine branches within the lineage tree.</a:t>
            </a:r>
            <a:endParaRPr lang="en-GB" sz="500"/>
          </a:p>
        </p:txBody>
      </p:sp>
      <p:sp>
        <p:nvSpPr>
          <p:cNvPr id="4" name="CaixaDeTexto 3">
            <a:extLst>
              <a:ext uri="{FF2B5EF4-FFF2-40B4-BE49-F238E27FC236}">
                <a16:creationId xmlns:a16="http://schemas.microsoft.com/office/drawing/2014/main" id="{71A79C8A-8D1A-9D09-C78A-63AB45FA66C4}"/>
              </a:ext>
            </a:extLst>
          </p:cNvPr>
          <p:cNvSpPr txBox="1"/>
          <p:nvPr/>
        </p:nvSpPr>
        <p:spPr>
          <a:xfrm>
            <a:off x="10223746" y="6231265"/>
            <a:ext cx="1601721" cy="261610"/>
          </a:xfrm>
          <a:prstGeom prst="rect">
            <a:avLst/>
          </a:prstGeom>
          <a:noFill/>
        </p:spPr>
        <p:txBody>
          <a:bodyPr wrap="none" rtlCol="0">
            <a:spAutoFit/>
          </a:bodyPr>
          <a:lstStyle/>
          <a:p>
            <a:r>
              <a:rPr lang="pt-PT" sz="1100" dirty="0"/>
              <a:t>doi:10.1242/dev.169730</a:t>
            </a:r>
          </a:p>
        </p:txBody>
      </p:sp>
    </p:spTree>
    <p:extLst>
      <p:ext uri="{BB962C8B-B14F-4D97-AF65-F5344CB8AC3E}">
        <p14:creationId xmlns:p14="http://schemas.microsoft.com/office/powerpoint/2010/main" val="180046818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3826</TotalTime>
  <Words>1762</Words>
  <Application>Microsoft Office PowerPoint</Application>
  <PresentationFormat>Widescreen</PresentationFormat>
  <Paragraphs>515</Paragraphs>
  <Slides>28</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0" baseType="lpstr">
      <vt:lpstr>Arial</vt:lpstr>
      <vt:lpstr>Arial Black</vt:lpstr>
      <vt:lpstr>Calibri</vt:lpstr>
      <vt:lpstr>Calibri Light</vt:lpstr>
      <vt:lpstr>Swis721 Blk BT</vt:lpstr>
      <vt:lpstr>Symbol</vt:lpstr>
      <vt:lpstr>Times New Roman</vt:lpstr>
      <vt:lpstr>Verdana</vt:lpstr>
      <vt:lpstr>Webdings</vt:lpstr>
      <vt:lpstr>Wingdings</vt:lpstr>
      <vt:lpstr>Tema do Office</vt:lpstr>
      <vt:lpstr>PHOTO-PAINT</vt:lpstr>
      <vt:lpstr>Linhagem hematopoiética definitiva</vt:lpstr>
      <vt:lpstr>Placa epifisária</vt:lpstr>
      <vt:lpstr>Outros processos de diferenciação celular</vt:lpstr>
      <vt:lpstr>Outros processos de diferenciação celular</vt:lpstr>
      <vt:lpstr>Outros processos de diferenciação celular</vt:lpstr>
      <vt:lpstr>Outros processos de diferenciação celular</vt:lpstr>
      <vt:lpstr>Marcadores celulares</vt:lpstr>
      <vt:lpstr>Marcadores celulares</vt:lpstr>
      <vt:lpstr>Marcadores celulares</vt:lpstr>
      <vt:lpstr>Esquema geral da manutenção dos tecidos</vt:lpstr>
      <vt:lpstr>Vias de diferenciação</vt:lpstr>
      <vt:lpstr>Vias de diferenciação</vt:lpstr>
      <vt:lpstr>Vias de diferenciação</vt:lpstr>
      <vt:lpstr>Vias de diferenciação</vt:lpstr>
      <vt:lpstr>PowerPoint Presentation</vt:lpstr>
      <vt:lpstr>Vias de diferenciação</vt:lpstr>
      <vt:lpstr>Vias de diferenciação (cont.)</vt:lpstr>
      <vt:lpstr>Esquema geral da manutenção dos tecidos</vt:lpstr>
      <vt:lpstr>De pluripotente a unipotente</vt:lpstr>
      <vt:lpstr>PowerPoint Presentation</vt:lpstr>
      <vt:lpstr>PowerPoint Presentation</vt:lpstr>
      <vt:lpstr>Definições de stem cell</vt:lpstr>
      <vt:lpstr>Definições de stem cell</vt:lpstr>
      <vt:lpstr>Tipos de stem cell pluripotentes</vt:lpstr>
      <vt:lpstr>PowerPoint Presentation</vt:lpstr>
      <vt:lpstr>Outros tipos de stem cell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 geral da manutenção dos tecidos</dc:title>
  <dc:creator>Paulo Guilherme Leandro De Oliveira</dc:creator>
  <cp:lastModifiedBy>Paulo Guilherme Leandro de Oliveira</cp:lastModifiedBy>
  <cp:revision>197</cp:revision>
  <dcterms:created xsi:type="dcterms:W3CDTF">2020-04-10T11:14:03Z</dcterms:created>
  <dcterms:modified xsi:type="dcterms:W3CDTF">2024-05-06T19:30:40Z</dcterms:modified>
</cp:coreProperties>
</file>